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718" r:id="rId3"/>
    <p:sldId id="678" r:id="rId4"/>
    <p:sldId id="719" r:id="rId5"/>
    <p:sldId id="688" r:id="rId6"/>
    <p:sldId id="685" r:id="rId7"/>
    <p:sldId id="720" r:id="rId8"/>
    <p:sldId id="689" r:id="rId9"/>
    <p:sldId id="711" r:id="rId10"/>
    <p:sldId id="705" r:id="rId11"/>
    <p:sldId id="691" r:id="rId12"/>
    <p:sldId id="717" r:id="rId13"/>
    <p:sldId id="707" r:id="rId14"/>
    <p:sldId id="714" r:id="rId15"/>
    <p:sldId id="709" r:id="rId16"/>
    <p:sldId id="713" r:id="rId17"/>
    <p:sldId id="708" r:id="rId18"/>
    <p:sldId id="700" r:id="rId19"/>
    <p:sldId id="701" r:id="rId20"/>
    <p:sldId id="721" r:id="rId21"/>
    <p:sldId id="704" r:id="rId22"/>
    <p:sldId id="715" r:id="rId23"/>
    <p:sldId id="698" r:id="rId24"/>
    <p:sldId id="716" r:id="rId25"/>
    <p:sldId id="285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7C1851F-F1DC-4193-BD8C-A7DBB1EF38A0}" v="115" dt="2025-04-28T12:26:23.4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510" autoAdjust="0"/>
    <p:restoredTop sz="94660"/>
  </p:normalViewPr>
  <p:slideViewPr>
    <p:cSldViewPr snapToGrid="0">
      <p:cViewPr varScale="1">
        <p:scale>
          <a:sx n="127" d="100"/>
          <a:sy n="127" d="100"/>
        </p:scale>
        <p:origin x="384" y="19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5B61B0-CFD0-40A5-802F-3DBA830D6E33}" type="datetimeFigureOut">
              <a:rPr lang="en-US" smtClean="0"/>
              <a:t>5/2/25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CDDC14-A0CE-4604-911E-4016A27DC2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3814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3F0F15-44A3-75C7-7826-FC0CA72166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F2B2C0-F8A9-DC79-3717-D20BE3291C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FC4361-7066-69B7-991E-25A1DFB10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9D0BD-ADEC-42E3-977E-D23D5EA339B5}" type="datetimeFigureOut">
              <a:rPr lang="en-US" smtClean="0"/>
              <a:t>5/2/25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01D05A-CE83-ACFF-C5F5-AC1A12385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390B7B-D1FD-1876-5ADF-3A92708CA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8B04B-53E8-4484-AAD5-2CCEDF7111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317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7CD0C0-F960-0B56-2FA8-4489AD95A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CBA592-0EAB-ECA9-17B8-B01F8ECC21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E4C82D-06A1-7578-0A05-C7187E4F1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9D0BD-ADEC-42E3-977E-D23D5EA339B5}" type="datetimeFigureOut">
              <a:rPr lang="en-US" smtClean="0"/>
              <a:t>5/2/25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979CF6-D2FB-0337-E545-60BEF8C6A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0D63E9-997E-9F82-474C-D9C597C4E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8B04B-53E8-4484-AAD5-2CCEDF7111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852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30EC593-EBE9-706A-1A10-5E0DBAA38D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34B1ED-EB73-FB26-BB75-F9069AC716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1EF939-6E91-9276-054C-6CC9E020F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9D0BD-ADEC-42E3-977E-D23D5EA339B5}" type="datetimeFigureOut">
              <a:rPr lang="en-US" smtClean="0"/>
              <a:t>5/2/25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52EE73-BEE1-89C9-7CF9-86D23C2BD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075B50-C648-70F8-5AD9-7F67E754F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8B04B-53E8-4484-AAD5-2CCEDF7111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364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1CE528-CDCA-A8BD-49D4-B17ED2DCA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48B16-974D-A0F0-0556-C4E8E8A7D5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BD928C-1D7F-0DD2-A613-BBDA0E8D15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9D0BD-ADEC-42E3-977E-D23D5EA339B5}" type="datetimeFigureOut">
              <a:rPr lang="en-US" smtClean="0"/>
              <a:t>5/2/25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9DC7E4-7B9F-BF38-5F81-17FE1A4AB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35B1E8-798A-7AEC-BCFB-DA18E2B6C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8B04B-53E8-4484-AAD5-2CCEDF7111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335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EDF42C-B2F1-9BEA-0402-FEDB9D3C8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B70190-3BE3-3C29-2BCE-2781E98D5E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C3440B-D3B5-BCFB-393B-B0EE4562A4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9D0BD-ADEC-42E3-977E-D23D5EA339B5}" type="datetimeFigureOut">
              <a:rPr lang="en-US" smtClean="0"/>
              <a:t>5/2/25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D572A2-51EE-DA59-46A8-8B491D304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6A5AD1-3203-529B-BCBE-22A03263D1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8B04B-53E8-4484-AAD5-2CCEDF7111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139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5A0385-701C-111D-F555-D36FB6D9E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5663CB-BD9B-6AF3-9691-BB7014E01D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FCB610-C5F5-5522-C693-B37DE8EEDA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2BC508-90C0-85FE-6675-0DB203DFFE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9D0BD-ADEC-42E3-977E-D23D5EA339B5}" type="datetimeFigureOut">
              <a:rPr lang="en-US" smtClean="0"/>
              <a:t>5/2/25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491A63-8B29-6095-190D-D421AFEFC8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9245AB-6AD2-2865-5872-9088E6F45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8B04B-53E8-4484-AAD5-2CCEDF7111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8930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EBEC92-8CC8-3889-B88D-01E25B121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89C6CD-EC5F-BA0E-D126-D698CA2406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507240-078B-8B03-902B-99C54EF87D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A24C4E2-4312-1978-F15E-0C51F6B229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A3D0C5-A851-AE5E-F5F1-145054C366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3775C6-2C6B-05AF-89C1-2DE8147528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9D0BD-ADEC-42E3-977E-D23D5EA339B5}" type="datetimeFigureOut">
              <a:rPr lang="en-US" smtClean="0"/>
              <a:t>5/2/25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043C9FD-4DA9-39F0-47CB-286A1FA6E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628D7D-8B27-C2CD-BD1F-4FBDC48AA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8B04B-53E8-4484-AAD5-2CCEDF7111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820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D41056-3C83-2528-9FCA-6A3928116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63D4FD-ACA3-B826-4557-7240193E0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9D0BD-ADEC-42E3-977E-D23D5EA339B5}" type="datetimeFigureOut">
              <a:rPr lang="en-US" smtClean="0"/>
              <a:t>5/2/25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26179F-959B-BFBC-BBBD-77C3B9CA5A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EB2A50-4F65-FE22-D453-9297AD331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8B04B-53E8-4484-AAD5-2CCEDF7111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143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F1FD41E-BACA-7BE2-FD2B-74B9CA995E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9D0BD-ADEC-42E3-977E-D23D5EA339B5}" type="datetimeFigureOut">
              <a:rPr lang="en-US" smtClean="0"/>
              <a:t>5/2/25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D6AED86-7A73-A2F0-3E37-F8B05DE24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6D8E3C-E50A-B92D-1212-952666900F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8B04B-53E8-4484-AAD5-2CCEDF7111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90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681FE7-5442-58D6-AF4E-57DD46D32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CD6B4B-DC22-C1A1-9A40-19F3B9D6FF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CE3A4C-F378-D9EA-B0C1-3EC61862F6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8FA94F-5F06-9742-7876-5AC7BCC30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9D0BD-ADEC-42E3-977E-D23D5EA339B5}" type="datetimeFigureOut">
              <a:rPr lang="en-US" smtClean="0"/>
              <a:t>5/2/25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AA9BB8-3F86-6AC8-B79F-930B3FC447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5FD031-0C74-4184-E167-689FEB770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8B04B-53E8-4484-AAD5-2CCEDF7111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531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33854-FA23-DB54-ACB2-3E3601796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24085D-385E-E2ED-C0D9-3D85D79DDB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1880EA-AA69-C531-262E-9DA0EBF149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BDFB11-7FD0-2C3D-8C15-75B3D7140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9D0BD-ADEC-42E3-977E-D23D5EA339B5}" type="datetimeFigureOut">
              <a:rPr lang="en-US" smtClean="0"/>
              <a:t>5/2/25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6E3DFF-8D97-F727-1CF5-AACCEA7A9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7E7900-AA19-A160-8A45-259BAFA3E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48B04B-53E8-4484-AAD5-2CCEDF7111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261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548FA89-C4DB-E471-D677-C18F2AFEFA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DDDC13-5714-0EB8-16AA-1E84C6CC78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69AC6E-615C-198B-9BD1-71445F1F81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B9D0BD-ADEC-42E3-977E-D23D5EA339B5}" type="datetimeFigureOut">
              <a:rPr lang="en-US" smtClean="0"/>
              <a:t>5/2/25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31E616-2620-F81D-FC72-5484C72B17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71EB2-2CAA-6743-ADBC-0A901A9069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48B04B-53E8-4484-AAD5-2CCEDF7111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563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Lori.deitte@vumc.org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nam12.safelinks.protection.outlook.com/?url=https%3A%2F%2Fkwnsfk27.r.eu-west-1.awstrack.me%2FL0%2Fhttps%3A%252F%252Fauthors.elsevier.com%252Fa%252F1k%25257ERX5VZMrOR-Y%2F1%2F01020196679568b5-98cebb3d-c4f1-4000-9277-dc3dac42c4a3-000000%2FY6XFzfkCRq7rfd52xUtxRNs1eIw%3D423&amp;data=05%7C02%7Clori.deitte%40vumc.org%7C2b8f661c9cef4fcf30e608dd832a4683%7Cef57503014244ed8b83c12c533d879ab%7C0%7C0%7C638810940410976593%7CUnknown%7CTWFpbGZsb3d8eyJFbXB0eU1hcGkiOnRydWUsIlYiOiIwLjAuMDAwMCIsIlAiOiJXaW4zMiIsIkFOIjoiTWFpbCIsIldUIjoyfQ%3D%3D%7C0%7C%7C%7C&amp;sdata=bpSNNWfVuXgH7DyzP%2FJyX2YcjvUaRrYm3QMkQ8VyEV8%3D&amp;reserved=0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Lori.deitte@vumc.org" TargetMode="External"/><Relationship Id="rId2" Type="http://schemas.openxmlformats.org/officeDocument/2006/relationships/hyperlink" Target="mailto:kirti.magudia@duke.edu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edibble@brownhealth.org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9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aawr.org/Paid-Family/Medical-Leav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9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88D68D-52E4-0FBE-D2A9-3A61FEA912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256032"/>
            <a:ext cx="10506456" cy="1014984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l"/>
            <a:br>
              <a:rPr lang="en-US" sz="44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br>
              <a:rPr lang="en-US" sz="44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US" sz="4400" dirty="0">
                <a:latin typeface="+mn-lt"/>
              </a:rPr>
              <a:t>AAWR Advocacy</a:t>
            </a:r>
            <a:endParaRPr lang="en-US" sz="4400" kern="1200" dirty="0">
              <a:solidFill>
                <a:schemeClr val="tx1"/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21" name="Rectangle 11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2" name="Rectangle 13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3147C5-8C61-4FEA-E8E1-0D1DB30AA6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2499909"/>
            <a:ext cx="10774680" cy="1428095"/>
          </a:xfrm>
        </p:spPr>
        <p:txBody>
          <a:bodyPr>
            <a:normAutofit/>
          </a:bodyPr>
          <a:lstStyle/>
          <a:p>
            <a:pPr defTabSz="786384">
              <a:spcBef>
                <a:spcPts val="860"/>
              </a:spcBef>
            </a:pPr>
            <a:r>
              <a:rPr lang="en-US" sz="60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Advocating For Our Future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5D8DFF-8318-3172-1377-83F93EB337A9}"/>
              </a:ext>
            </a:extLst>
          </p:cNvPr>
          <p:cNvSpPr txBox="1"/>
          <p:nvPr/>
        </p:nvSpPr>
        <p:spPr>
          <a:xfrm>
            <a:off x="838201" y="3886849"/>
            <a:ext cx="10954108" cy="3585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786384">
              <a:spcAft>
                <a:spcPts val="600"/>
              </a:spcAft>
            </a:pP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Lori Deitte, MD FACR FAAR</a:t>
            </a:r>
          </a:p>
          <a:p>
            <a:pPr algn="just" defTabSz="786384">
              <a:spcAft>
                <a:spcPts val="600"/>
              </a:spcAft>
            </a:pP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Vice Chair of Education, </a:t>
            </a:r>
            <a:r>
              <a:rPr lang="en-US" sz="2400" dirty="0"/>
              <a:t>Vice President Continuous Professional Development</a:t>
            </a:r>
            <a:endParaRPr lang="en-US" sz="2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just" defTabSz="786384">
              <a:spcAft>
                <a:spcPts val="600"/>
              </a:spcAft>
            </a:pP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Vanderbilt University Medical Center</a:t>
            </a:r>
          </a:p>
          <a:p>
            <a:pPr algn="just" defTabSz="786384">
              <a:spcAft>
                <a:spcPts val="600"/>
              </a:spcAft>
            </a:pPr>
            <a:r>
              <a:rPr lang="en-US" sz="2400" dirty="0"/>
              <a:t>Co-chair AAWR Advocacy Committee</a:t>
            </a:r>
          </a:p>
          <a:p>
            <a:pPr algn="just" defTabSz="786384">
              <a:spcAft>
                <a:spcPts val="600"/>
              </a:spcAft>
            </a:pPr>
            <a:r>
              <a: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Mem</a:t>
            </a:r>
            <a:r>
              <a:rPr lang="en-US" sz="2400" dirty="0"/>
              <a:t>ber AAWR Board and Executive Committee</a:t>
            </a:r>
            <a:endParaRPr lang="en-US" sz="2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defTabSz="786384">
              <a:spcAft>
                <a:spcPts val="600"/>
              </a:spcAft>
            </a:pPr>
            <a:r>
              <a:rPr lang="en-US" sz="2400" dirty="0">
                <a:hlinkClick r:id="rId2"/>
              </a:rPr>
              <a:t>Lori.deitte@vumc.org</a:t>
            </a:r>
            <a:endParaRPr lang="en-US" sz="2400" dirty="0"/>
          </a:p>
          <a:p>
            <a:pPr algn="ctr" defTabSz="786384">
              <a:spcAft>
                <a:spcPts val="600"/>
              </a:spcAft>
            </a:pPr>
            <a:endParaRPr lang="en-US" sz="2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ctr" defTabSz="786384">
              <a:spcAft>
                <a:spcPts val="600"/>
              </a:spcAft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025396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23D6F9-46E9-A04E-BEEB-2BBE680DD3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9">
            <a:extLst>
              <a:ext uri="{FF2B5EF4-FFF2-40B4-BE49-F238E27FC236}">
                <a16:creationId xmlns:a16="http://schemas.microsoft.com/office/drawing/2014/main" id="{ED9EE6FF-7860-FFC8-B0DF-FF40436A1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3507C9-1F3F-9681-96E8-B707CA627C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256032"/>
            <a:ext cx="10506456" cy="1014984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l"/>
            <a:br>
              <a:rPr lang="en-US" sz="44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br>
              <a:rPr lang="en-US" sz="44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US" sz="4400" kern="1200" dirty="0">
                <a:solidFill>
                  <a:schemeClr val="tx1"/>
                </a:solidFill>
                <a:effectLst/>
                <a:latin typeface="+mn-lt"/>
                <a:ea typeface="+mj-ea"/>
                <a:cs typeface="+mj-cs"/>
              </a:rPr>
              <a:t>AAWR Advocacy</a:t>
            </a:r>
            <a:endParaRPr lang="en-US" sz="4400" kern="1200" dirty="0">
              <a:solidFill>
                <a:schemeClr val="tx1"/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21" name="Rectangle 11">
            <a:extLst>
              <a:ext uri="{FF2B5EF4-FFF2-40B4-BE49-F238E27FC236}">
                <a16:creationId xmlns:a16="http://schemas.microsoft.com/office/drawing/2014/main" id="{DC525632-35E2-9244-E7D9-F9D2E73365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2" name="Rectangle 13">
            <a:extLst>
              <a:ext uri="{FF2B5EF4-FFF2-40B4-BE49-F238E27FC236}">
                <a16:creationId xmlns:a16="http://schemas.microsoft.com/office/drawing/2014/main" id="{8A3CA892-F5BB-D853-A797-5BA43FF695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AE6E64-E06F-4430-A39E-F8C57583C9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4409" y="2526198"/>
            <a:ext cx="10774680" cy="1428095"/>
          </a:xfrm>
        </p:spPr>
        <p:txBody>
          <a:bodyPr>
            <a:normAutofit/>
          </a:bodyPr>
          <a:lstStyle/>
          <a:p>
            <a:pPr defTabSz="786384">
              <a:spcBef>
                <a:spcPts val="860"/>
              </a:spcBef>
            </a:pPr>
            <a:r>
              <a:rPr lang="en-US" sz="60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Where are we now?</a:t>
            </a:r>
          </a:p>
        </p:txBody>
      </p:sp>
    </p:spTree>
    <p:extLst>
      <p:ext uri="{BB962C8B-B14F-4D97-AF65-F5344CB8AC3E}">
        <p14:creationId xmlns:p14="http://schemas.microsoft.com/office/powerpoint/2010/main" val="15072238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C3B20B7-83DF-1A2E-0BCB-3486E25485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>
                <a:latin typeface="+mn-lt"/>
              </a:rPr>
              <a:t>Paid Family and Medical Leave Survey: </a:t>
            </a:r>
            <a:br>
              <a:rPr lang="en-US" dirty="0">
                <a:latin typeface="+mn-lt"/>
              </a:rPr>
            </a:br>
            <a:r>
              <a:rPr lang="en-US" dirty="0">
                <a:latin typeface="+mn-lt"/>
              </a:rPr>
              <a:t>AAWR Advocacy Committee, ACR, and SWRO  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onnsiteX0" fmla="*/ 0 w 10424160"/>
              <a:gd name="connsiteY0" fmla="*/ 0 h 18288"/>
              <a:gd name="connsiteX1" fmla="*/ 903427 w 10424160"/>
              <a:gd name="connsiteY1" fmla="*/ 0 h 18288"/>
              <a:gd name="connsiteX2" fmla="*/ 1389888 w 10424160"/>
              <a:gd name="connsiteY2" fmla="*/ 0 h 18288"/>
              <a:gd name="connsiteX3" fmla="*/ 2189074 w 10424160"/>
              <a:gd name="connsiteY3" fmla="*/ 0 h 18288"/>
              <a:gd name="connsiteX4" fmla="*/ 2675534 w 10424160"/>
              <a:gd name="connsiteY4" fmla="*/ 0 h 18288"/>
              <a:gd name="connsiteX5" fmla="*/ 3370478 w 10424160"/>
              <a:gd name="connsiteY5" fmla="*/ 0 h 18288"/>
              <a:gd name="connsiteX6" fmla="*/ 4169664 w 10424160"/>
              <a:gd name="connsiteY6" fmla="*/ 0 h 18288"/>
              <a:gd name="connsiteX7" fmla="*/ 4551883 w 10424160"/>
              <a:gd name="connsiteY7" fmla="*/ 0 h 18288"/>
              <a:gd name="connsiteX8" fmla="*/ 4934102 w 10424160"/>
              <a:gd name="connsiteY8" fmla="*/ 0 h 18288"/>
              <a:gd name="connsiteX9" fmla="*/ 5837530 w 10424160"/>
              <a:gd name="connsiteY9" fmla="*/ 0 h 18288"/>
              <a:gd name="connsiteX10" fmla="*/ 6532474 w 10424160"/>
              <a:gd name="connsiteY10" fmla="*/ 0 h 18288"/>
              <a:gd name="connsiteX11" fmla="*/ 6914693 w 10424160"/>
              <a:gd name="connsiteY11" fmla="*/ 0 h 18288"/>
              <a:gd name="connsiteX12" fmla="*/ 7609637 w 10424160"/>
              <a:gd name="connsiteY12" fmla="*/ 0 h 18288"/>
              <a:gd name="connsiteX13" fmla="*/ 8513064 w 10424160"/>
              <a:gd name="connsiteY13" fmla="*/ 0 h 18288"/>
              <a:gd name="connsiteX14" fmla="*/ 9103766 w 10424160"/>
              <a:gd name="connsiteY14" fmla="*/ 0 h 18288"/>
              <a:gd name="connsiteX15" fmla="*/ 9694469 w 10424160"/>
              <a:gd name="connsiteY15" fmla="*/ 0 h 18288"/>
              <a:gd name="connsiteX16" fmla="*/ 10424160 w 10424160"/>
              <a:gd name="connsiteY16" fmla="*/ 0 h 18288"/>
              <a:gd name="connsiteX17" fmla="*/ 10424160 w 10424160"/>
              <a:gd name="connsiteY17" fmla="*/ 18288 h 18288"/>
              <a:gd name="connsiteX18" fmla="*/ 9729216 w 10424160"/>
              <a:gd name="connsiteY18" fmla="*/ 18288 h 18288"/>
              <a:gd name="connsiteX19" fmla="*/ 8930030 w 10424160"/>
              <a:gd name="connsiteY19" fmla="*/ 18288 h 18288"/>
              <a:gd name="connsiteX20" fmla="*/ 8130845 w 10424160"/>
              <a:gd name="connsiteY20" fmla="*/ 18288 h 18288"/>
              <a:gd name="connsiteX21" fmla="*/ 7644384 w 10424160"/>
              <a:gd name="connsiteY21" fmla="*/ 18288 h 18288"/>
              <a:gd name="connsiteX22" fmla="*/ 6740957 w 10424160"/>
              <a:gd name="connsiteY22" fmla="*/ 18288 h 18288"/>
              <a:gd name="connsiteX23" fmla="*/ 6046013 w 10424160"/>
              <a:gd name="connsiteY23" fmla="*/ 18288 h 18288"/>
              <a:gd name="connsiteX24" fmla="*/ 5663794 w 10424160"/>
              <a:gd name="connsiteY24" fmla="*/ 18288 h 18288"/>
              <a:gd name="connsiteX25" fmla="*/ 4968850 w 10424160"/>
              <a:gd name="connsiteY25" fmla="*/ 18288 h 18288"/>
              <a:gd name="connsiteX26" fmla="*/ 4378147 w 10424160"/>
              <a:gd name="connsiteY26" fmla="*/ 18288 h 18288"/>
              <a:gd name="connsiteX27" fmla="*/ 3787445 w 10424160"/>
              <a:gd name="connsiteY27" fmla="*/ 18288 h 18288"/>
              <a:gd name="connsiteX28" fmla="*/ 3196742 w 10424160"/>
              <a:gd name="connsiteY28" fmla="*/ 18288 h 18288"/>
              <a:gd name="connsiteX29" fmla="*/ 2606040 w 10424160"/>
              <a:gd name="connsiteY29" fmla="*/ 18288 h 18288"/>
              <a:gd name="connsiteX30" fmla="*/ 1806854 w 10424160"/>
              <a:gd name="connsiteY30" fmla="*/ 18288 h 18288"/>
              <a:gd name="connsiteX31" fmla="*/ 1111910 w 10424160"/>
              <a:gd name="connsiteY31" fmla="*/ 18288 h 18288"/>
              <a:gd name="connsiteX32" fmla="*/ 729691 w 10424160"/>
              <a:gd name="connsiteY32" fmla="*/ 18288 h 18288"/>
              <a:gd name="connsiteX33" fmla="*/ 0 w 10424160"/>
              <a:gd name="connsiteY33" fmla="*/ 18288 h 18288"/>
              <a:gd name="connsiteX34" fmla="*/ 0 w 10424160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423FD90-13D0-947D-DEED-6DC1F4EDE2C5}"/>
              </a:ext>
            </a:extLst>
          </p:cNvPr>
          <p:cNvSpPr txBox="1"/>
          <p:nvPr/>
        </p:nvSpPr>
        <p:spPr>
          <a:xfrm>
            <a:off x="1189646" y="2190100"/>
            <a:ext cx="6030020" cy="43550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defTabSz="77724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Deployed in late July 2024</a:t>
            </a:r>
          </a:p>
          <a:p>
            <a:pPr marL="457200" indent="-457200" defTabSz="77724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Stratified sample ACR members </a:t>
            </a:r>
          </a:p>
          <a:p>
            <a:pPr marL="457200" indent="-457200" defTabSz="77724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AAWR and SWRO members</a:t>
            </a:r>
          </a:p>
          <a:p>
            <a:pPr marL="457200" indent="-457200" defTabSz="77724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Duplicative responses removed </a:t>
            </a:r>
          </a:p>
          <a:p>
            <a:pPr marL="457200" indent="-457200" defTabSz="77724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Respondents: academic, private practice, hospital-based, private equity owned, VA, and others</a:t>
            </a:r>
          </a:p>
          <a:p>
            <a:pPr marL="457200" indent="-457200" defTabSz="77724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2" name="Picture 1" descr="A person with long black hair smiling&#10;&#10;Description automatically generated with low confidence">
            <a:extLst>
              <a:ext uri="{FF2B5EF4-FFF2-40B4-BE49-F238E27FC236}">
                <a16:creationId xmlns:a16="http://schemas.microsoft.com/office/drawing/2014/main" id="{730B03EF-F806-A305-1465-E66DBD05F5C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47"/>
          <a:stretch/>
        </p:blipFill>
        <p:spPr>
          <a:xfrm>
            <a:off x="7908765" y="2380547"/>
            <a:ext cx="1521838" cy="218763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B6BAF6D-34D1-C37E-6A1F-D559D02BFEBE}"/>
              </a:ext>
            </a:extLst>
          </p:cNvPr>
          <p:cNvSpPr txBox="1"/>
          <p:nvPr/>
        </p:nvSpPr>
        <p:spPr>
          <a:xfrm>
            <a:off x="7908765" y="4477453"/>
            <a:ext cx="2347237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Kirti Magudia</a:t>
            </a:r>
          </a:p>
          <a:p>
            <a:r>
              <a:rPr lang="en-US" dirty="0"/>
              <a:t>Co-chair AAWR Advocacy Committee</a:t>
            </a:r>
          </a:p>
        </p:txBody>
      </p:sp>
    </p:spTree>
    <p:extLst>
      <p:ext uri="{BB962C8B-B14F-4D97-AF65-F5344CB8AC3E}">
        <p14:creationId xmlns:p14="http://schemas.microsoft.com/office/powerpoint/2010/main" val="12069348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EB8CBA-C8C3-7499-92C6-20F6F29D4A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BAFE64-0946-3E37-B393-78AF657BE5DB}"/>
              </a:ext>
            </a:extLst>
          </p:cNvPr>
          <p:cNvSpPr/>
          <p:nvPr/>
        </p:nvSpPr>
        <p:spPr>
          <a:xfrm>
            <a:off x="10305143" y="1132114"/>
            <a:ext cx="1640114" cy="18142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31FFE50-3AF4-DAF5-1A04-655129431569}"/>
              </a:ext>
            </a:extLst>
          </p:cNvPr>
          <p:cNvSpPr txBox="1"/>
          <p:nvPr/>
        </p:nvSpPr>
        <p:spPr>
          <a:xfrm>
            <a:off x="163773" y="136478"/>
            <a:ext cx="119008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Acknowledgements for ACR/AAWR/SWRO Survey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2995DA-DDA8-9DF7-1434-915601DC59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0572" y="1350534"/>
            <a:ext cx="5181600" cy="4847481"/>
          </a:xfrm>
        </p:spPr>
        <p:txBody>
          <a:bodyPr/>
          <a:lstStyle/>
          <a:p>
            <a:r>
              <a:rPr lang="en-US" dirty="0"/>
              <a:t>Kirti Magudia</a:t>
            </a:r>
          </a:p>
          <a:p>
            <a:r>
              <a:rPr lang="en-US" dirty="0"/>
              <a:t>Elizabeth Arleo</a:t>
            </a:r>
          </a:p>
          <a:p>
            <a:r>
              <a:rPr lang="en-US" dirty="0"/>
              <a:t>Elizabeth Dibble</a:t>
            </a:r>
          </a:p>
          <a:p>
            <a:r>
              <a:rPr lang="en-US" dirty="0"/>
              <a:t>Thomas Ng</a:t>
            </a:r>
          </a:p>
          <a:p>
            <a:r>
              <a:rPr lang="en-US" dirty="0"/>
              <a:t>Claire Baniel</a:t>
            </a:r>
          </a:p>
          <a:p>
            <a:r>
              <a:rPr lang="en-US" dirty="0"/>
              <a:t>Sara Beltran Ponce</a:t>
            </a:r>
          </a:p>
          <a:p>
            <a:r>
              <a:rPr lang="en-US" dirty="0"/>
              <a:t>Olga Laur</a:t>
            </a:r>
          </a:p>
          <a:p>
            <a:r>
              <a:rPr lang="en-US" dirty="0"/>
              <a:t>Susan Hamman</a:t>
            </a:r>
          </a:p>
          <a:p>
            <a:r>
              <a:rPr lang="en-US" dirty="0"/>
              <a:t>Rachel Lee</a:t>
            </a:r>
          </a:p>
          <a:p>
            <a:endParaRPr lang="en-US" dirty="0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79CB0373-E661-2E48-F2C5-06F43D15F73F}"/>
              </a:ext>
            </a:extLst>
          </p:cNvPr>
          <p:cNvSpPr txBox="1">
            <a:spLocks/>
          </p:cNvSpPr>
          <p:nvPr/>
        </p:nvSpPr>
        <p:spPr>
          <a:xfrm>
            <a:off x="6429828" y="1350534"/>
            <a:ext cx="5181600" cy="484748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Candice Johnstone</a:t>
            </a:r>
          </a:p>
          <a:p>
            <a:r>
              <a:rPr lang="en-US" dirty="0"/>
              <a:t>Johnson Lightfoote</a:t>
            </a:r>
          </a:p>
          <a:p>
            <a:r>
              <a:rPr lang="en-US" dirty="0"/>
              <a:t>Eric Rubin</a:t>
            </a:r>
          </a:p>
          <a:p>
            <a:r>
              <a:rPr lang="en-US" dirty="0"/>
              <a:t>Jay Parikh</a:t>
            </a:r>
          </a:p>
          <a:p>
            <a:r>
              <a:rPr lang="en-US" dirty="0"/>
              <a:t>Reshma Jagsi</a:t>
            </a:r>
          </a:p>
          <a:p>
            <a:r>
              <a:rPr lang="en-US" dirty="0"/>
              <a:t>Amy Kotsenas</a:t>
            </a:r>
          </a:p>
          <a:p>
            <a:r>
              <a:rPr lang="en-US" dirty="0"/>
              <a:t>Rachel Lee</a:t>
            </a:r>
          </a:p>
          <a:p>
            <a:r>
              <a:rPr lang="en-US" dirty="0"/>
              <a:t>Dominick Parris</a:t>
            </a:r>
          </a:p>
          <a:p>
            <a:r>
              <a:rPr lang="en-US" dirty="0"/>
              <a:t>Jo Tarrant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27569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77BD10-BF12-C4BA-EF55-20A285EFC3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25D4DEF-8269-C31E-E59F-41367A40E60B}"/>
              </a:ext>
            </a:extLst>
          </p:cNvPr>
          <p:cNvSpPr/>
          <p:nvPr/>
        </p:nvSpPr>
        <p:spPr>
          <a:xfrm>
            <a:off x="10305143" y="1132114"/>
            <a:ext cx="1640114" cy="18142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7121D4E-F33D-4DF9-8A0D-86DDBEEF5F9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939"/>
          <a:stretch/>
        </p:blipFill>
        <p:spPr>
          <a:xfrm>
            <a:off x="2074460" y="15473"/>
            <a:ext cx="7751929" cy="6842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2164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C92450-CE6A-52F3-5338-251E67E226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BE5175C-58EF-4EC6-977A-B2B17A28EFD4}"/>
              </a:ext>
            </a:extLst>
          </p:cNvPr>
          <p:cNvSpPr/>
          <p:nvPr/>
        </p:nvSpPr>
        <p:spPr>
          <a:xfrm>
            <a:off x="10305143" y="1132114"/>
            <a:ext cx="1640114" cy="18142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C458560-254B-6031-2453-15B7B32FC593}"/>
              </a:ext>
            </a:extLst>
          </p:cNvPr>
          <p:cNvSpPr txBox="1"/>
          <p:nvPr/>
        </p:nvSpPr>
        <p:spPr>
          <a:xfrm>
            <a:off x="1517176" y="1366247"/>
            <a:ext cx="960802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The ACR/AAWR/SWRO survey article titled </a:t>
            </a:r>
            <a:r>
              <a:rPr lang="en-US" sz="3200" i="1" dirty="0"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The State of Paid Family and Medical Leave Policies: An ACR, AAWR, SWRO Member Survey</a:t>
            </a:r>
            <a:r>
              <a:rPr lang="en-US" sz="3200" dirty="0">
                <a:effectLst/>
                <a:ea typeface="Times New Roman" panose="02020603050405020304" pitchFamily="18" charset="0"/>
                <a:cs typeface="Aptos" panose="020B0004020202020204" pitchFamily="34" charset="0"/>
              </a:rPr>
              <a:t>  is available online at: </a:t>
            </a:r>
            <a:r>
              <a:rPr lang="en-US" sz="3200" u="sng" dirty="0">
                <a:solidFill>
                  <a:srgbClr val="007398"/>
                </a:solidFill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  <a:hlinkClick r:id="rId2"/>
              </a:rPr>
              <a:t>https://authors.elsevier.com/a/1k%7ERX5VZMrOR-Y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555118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F27CD-FD65-3C21-3B74-A9D2407017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A781183-0C99-4335-7AFA-AE7D0C32FA6B}"/>
              </a:ext>
            </a:extLst>
          </p:cNvPr>
          <p:cNvSpPr/>
          <p:nvPr/>
        </p:nvSpPr>
        <p:spPr>
          <a:xfrm>
            <a:off x="10305143" y="1132114"/>
            <a:ext cx="1640114" cy="18142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923BABC-E858-09C6-1E24-F88055D840A0}"/>
              </a:ext>
            </a:extLst>
          </p:cNvPr>
          <p:cNvSpPr txBox="1"/>
          <p:nvPr/>
        </p:nvSpPr>
        <p:spPr>
          <a:xfrm>
            <a:off x="163773" y="136478"/>
            <a:ext cx="918494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PFML Offered</a:t>
            </a:r>
          </a:p>
        </p:txBody>
      </p:sp>
      <p:pic>
        <p:nvPicPr>
          <p:cNvPr id="3" name="Picture 2" descr="A close-up of several different colored bars&#10;&#10;AI-generated content may be incorrect.">
            <a:extLst>
              <a:ext uri="{FF2B5EF4-FFF2-40B4-BE49-F238E27FC236}">
                <a16:creationId xmlns:a16="http://schemas.microsoft.com/office/drawing/2014/main" id="{C0C851FA-7508-3F5C-93E9-472340EF47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929" b="58149"/>
          <a:stretch/>
        </p:blipFill>
        <p:spPr>
          <a:xfrm>
            <a:off x="2539186" y="1025760"/>
            <a:ext cx="6267465" cy="5543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6263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533E88-042C-0A7D-E554-53ED2E09DE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98739F3-E361-DB79-3DA3-57401CF47423}"/>
              </a:ext>
            </a:extLst>
          </p:cNvPr>
          <p:cNvSpPr/>
          <p:nvPr/>
        </p:nvSpPr>
        <p:spPr>
          <a:xfrm>
            <a:off x="10305143" y="1132114"/>
            <a:ext cx="1640114" cy="18142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488D9ED-5A83-E82B-95A0-E0CFE878DAEC}"/>
              </a:ext>
            </a:extLst>
          </p:cNvPr>
          <p:cNvSpPr txBox="1"/>
          <p:nvPr/>
        </p:nvSpPr>
        <p:spPr>
          <a:xfrm>
            <a:off x="163772" y="136478"/>
            <a:ext cx="1202822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PFML is an Important Factor in Choosing to Remain Part of or Considering a New Practice/Department or Training Program</a:t>
            </a:r>
          </a:p>
        </p:txBody>
      </p:sp>
      <p:pic>
        <p:nvPicPr>
          <p:cNvPr id="4" name="image1.png">
            <a:extLst>
              <a:ext uri="{FF2B5EF4-FFF2-40B4-BE49-F238E27FC236}">
                <a16:creationId xmlns:a16="http://schemas.microsoft.com/office/drawing/2014/main" id="{00BDEC8D-9DAF-65EA-A4F6-EBB1C29BBDC6}"/>
              </a:ext>
            </a:extLst>
          </p:cNvPr>
          <p:cNvPicPr/>
          <p:nvPr/>
        </p:nvPicPr>
        <p:blipFill>
          <a:blip r:embed="rId2"/>
          <a:srcRect l="5347" t="71859" r="11192"/>
          <a:stretch/>
        </p:blipFill>
        <p:spPr>
          <a:xfrm>
            <a:off x="3001686" y="2396614"/>
            <a:ext cx="6225021" cy="4461386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24562082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8A2EA82-B7DE-AC46-BE07-88CDE937CB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570B6C6-4955-66E4-A7A2-38056E4F51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3F8BE85-A442-51F0-B7FA-015798BB8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>
                <a:latin typeface="+mn-lt"/>
              </a:rPr>
              <a:t>Conclusions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C70D45C1-BBEB-0B62-E4F8-E8C9253FA6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onnsiteX0" fmla="*/ 0 w 10424160"/>
              <a:gd name="connsiteY0" fmla="*/ 0 h 18288"/>
              <a:gd name="connsiteX1" fmla="*/ 903427 w 10424160"/>
              <a:gd name="connsiteY1" fmla="*/ 0 h 18288"/>
              <a:gd name="connsiteX2" fmla="*/ 1389888 w 10424160"/>
              <a:gd name="connsiteY2" fmla="*/ 0 h 18288"/>
              <a:gd name="connsiteX3" fmla="*/ 2189074 w 10424160"/>
              <a:gd name="connsiteY3" fmla="*/ 0 h 18288"/>
              <a:gd name="connsiteX4" fmla="*/ 2675534 w 10424160"/>
              <a:gd name="connsiteY4" fmla="*/ 0 h 18288"/>
              <a:gd name="connsiteX5" fmla="*/ 3370478 w 10424160"/>
              <a:gd name="connsiteY5" fmla="*/ 0 h 18288"/>
              <a:gd name="connsiteX6" fmla="*/ 4169664 w 10424160"/>
              <a:gd name="connsiteY6" fmla="*/ 0 h 18288"/>
              <a:gd name="connsiteX7" fmla="*/ 4551883 w 10424160"/>
              <a:gd name="connsiteY7" fmla="*/ 0 h 18288"/>
              <a:gd name="connsiteX8" fmla="*/ 4934102 w 10424160"/>
              <a:gd name="connsiteY8" fmla="*/ 0 h 18288"/>
              <a:gd name="connsiteX9" fmla="*/ 5837530 w 10424160"/>
              <a:gd name="connsiteY9" fmla="*/ 0 h 18288"/>
              <a:gd name="connsiteX10" fmla="*/ 6532474 w 10424160"/>
              <a:gd name="connsiteY10" fmla="*/ 0 h 18288"/>
              <a:gd name="connsiteX11" fmla="*/ 6914693 w 10424160"/>
              <a:gd name="connsiteY11" fmla="*/ 0 h 18288"/>
              <a:gd name="connsiteX12" fmla="*/ 7609637 w 10424160"/>
              <a:gd name="connsiteY12" fmla="*/ 0 h 18288"/>
              <a:gd name="connsiteX13" fmla="*/ 8513064 w 10424160"/>
              <a:gd name="connsiteY13" fmla="*/ 0 h 18288"/>
              <a:gd name="connsiteX14" fmla="*/ 9103766 w 10424160"/>
              <a:gd name="connsiteY14" fmla="*/ 0 h 18288"/>
              <a:gd name="connsiteX15" fmla="*/ 9694469 w 10424160"/>
              <a:gd name="connsiteY15" fmla="*/ 0 h 18288"/>
              <a:gd name="connsiteX16" fmla="*/ 10424160 w 10424160"/>
              <a:gd name="connsiteY16" fmla="*/ 0 h 18288"/>
              <a:gd name="connsiteX17" fmla="*/ 10424160 w 10424160"/>
              <a:gd name="connsiteY17" fmla="*/ 18288 h 18288"/>
              <a:gd name="connsiteX18" fmla="*/ 9729216 w 10424160"/>
              <a:gd name="connsiteY18" fmla="*/ 18288 h 18288"/>
              <a:gd name="connsiteX19" fmla="*/ 8930030 w 10424160"/>
              <a:gd name="connsiteY19" fmla="*/ 18288 h 18288"/>
              <a:gd name="connsiteX20" fmla="*/ 8130845 w 10424160"/>
              <a:gd name="connsiteY20" fmla="*/ 18288 h 18288"/>
              <a:gd name="connsiteX21" fmla="*/ 7644384 w 10424160"/>
              <a:gd name="connsiteY21" fmla="*/ 18288 h 18288"/>
              <a:gd name="connsiteX22" fmla="*/ 6740957 w 10424160"/>
              <a:gd name="connsiteY22" fmla="*/ 18288 h 18288"/>
              <a:gd name="connsiteX23" fmla="*/ 6046013 w 10424160"/>
              <a:gd name="connsiteY23" fmla="*/ 18288 h 18288"/>
              <a:gd name="connsiteX24" fmla="*/ 5663794 w 10424160"/>
              <a:gd name="connsiteY24" fmla="*/ 18288 h 18288"/>
              <a:gd name="connsiteX25" fmla="*/ 4968850 w 10424160"/>
              <a:gd name="connsiteY25" fmla="*/ 18288 h 18288"/>
              <a:gd name="connsiteX26" fmla="*/ 4378147 w 10424160"/>
              <a:gd name="connsiteY26" fmla="*/ 18288 h 18288"/>
              <a:gd name="connsiteX27" fmla="*/ 3787445 w 10424160"/>
              <a:gd name="connsiteY27" fmla="*/ 18288 h 18288"/>
              <a:gd name="connsiteX28" fmla="*/ 3196742 w 10424160"/>
              <a:gd name="connsiteY28" fmla="*/ 18288 h 18288"/>
              <a:gd name="connsiteX29" fmla="*/ 2606040 w 10424160"/>
              <a:gd name="connsiteY29" fmla="*/ 18288 h 18288"/>
              <a:gd name="connsiteX30" fmla="*/ 1806854 w 10424160"/>
              <a:gd name="connsiteY30" fmla="*/ 18288 h 18288"/>
              <a:gd name="connsiteX31" fmla="*/ 1111910 w 10424160"/>
              <a:gd name="connsiteY31" fmla="*/ 18288 h 18288"/>
              <a:gd name="connsiteX32" fmla="*/ 729691 w 10424160"/>
              <a:gd name="connsiteY32" fmla="*/ 18288 h 18288"/>
              <a:gd name="connsiteX33" fmla="*/ 0 w 10424160"/>
              <a:gd name="connsiteY33" fmla="*/ 18288 h 18288"/>
              <a:gd name="connsiteX34" fmla="*/ 0 w 10424160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77E5AE-0C00-552E-E0C5-33FAE5863503}"/>
              </a:ext>
            </a:extLst>
          </p:cNvPr>
          <p:cNvSpPr txBox="1"/>
          <p:nvPr/>
        </p:nvSpPr>
        <p:spPr>
          <a:xfrm>
            <a:off x="619836" y="2179633"/>
            <a:ext cx="10424159" cy="3708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defTabSz="77724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ACR council passed two resolutions in favor of FML/PFML</a:t>
            </a:r>
          </a:p>
          <a:p>
            <a:pPr marL="457200" indent="-457200" defTabSz="77724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PFML is widely available, including nearly half of private practices</a:t>
            </a:r>
          </a:p>
          <a:p>
            <a:pPr marL="457200" indent="-457200" defTabSz="77724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b="1" dirty="0"/>
              <a:t>PFML is an important workforce issue when radiologists are deciding to stay at a practice or are considering a new practice</a:t>
            </a:r>
          </a:p>
          <a:p>
            <a:pPr marL="457200" indent="-457200" defTabSz="77724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740870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C3B20B7-83DF-1A2E-0BCB-3486E25485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>
                <a:latin typeface="+mn-lt"/>
              </a:rPr>
              <a:t>Presentation to the ACR Council on Tuesday!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onnsiteX0" fmla="*/ 0 w 10424160"/>
              <a:gd name="connsiteY0" fmla="*/ 0 h 18288"/>
              <a:gd name="connsiteX1" fmla="*/ 903427 w 10424160"/>
              <a:gd name="connsiteY1" fmla="*/ 0 h 18288"/>
              <a:gd name="connsiteX2" fmla="*/ 1389888 w 10424160"/>
              <a:gd name="connsiteY2" fmla="*/ 0 h 18288"/>
              <a:gd name="connsiteX3" fmla="*/ 2189074 w 10424160"/>
              <a:gd name="connsiteY3" fmla="*/ 0 h 18288"/>
              <a:gd name="connsiteX4" fmla="*/ 2675534 w 10424160"/>
              <a:gd name="connsiteY4" fmla="*/ 0 h 18288"/>
              <a:gd name="connsiteX5" fmla="*/ 3370478 w 10424160"/>
              <a:gd name="connsiteY5" fmla="*/ 0 h 18288"/>
              <a:gd name="connsiteX6" fmla="*/ 4169664 w 10424160"/>
              <a:gd name="connsiteY6" fmla="*/ 0 h 18288"/>
              <a:gd name="connsiteX7" fmla="*/ 4551883 w 10424160"/>
              <a:gd name="connsiteY7" fmla="*/ 0 h 18288"/>
              <a:gd name="connsiteX8" fmla="*/ 4934102 w 10424160"/>
              <a:gd name="connsiteY8" fmla="*/ 0 h 18288"/>
              <a:gd name="connsiteX9" fmla="*/ 5837530 w 10424160"/>
              <a:gd name="connsiteY9" fmla="*/ 0 h 18288"/>
              <a:gd name="connsiteX10" fmla="*/ 6532474 w 10424160"/>
              <a:gd name="connsiteY10" fmla="*/ 0 h 18288"/>
              <a:gd name="connsiteX11" fmla="*/ 6914693 w 10424160"/>
              <a:gd name="connsiteY11" fmla="*/ 0 h 18288"/>
              <a:gd name="connsiteX12" fmla="*/ 7609637 w 10424160"/>
              <a:gd name="connsiteY12" fmla="*/ 0 h 18288"/>
              <a:gd name="connsiteX13" fmla="*/ 8513064 w 10424160"/>
              <a:gd name="connsiteY13" fmla="*/ 0 h 18288"/>
              <a:gd name="connsiteX14" fmla="*/ 9103766 w 10424160"/>
              <a:gd name="connsiteY14" fmla="*/ 0 h 18288"/>
              <a:gd name="connsiteX15" fmla="*/ 9694469 w 10424160"/>
              <a:gd name="connsiteY15" fmla="*/ 0 h 18288"/>
              <a:gd name="connsiteX16" fmla="*/ 10424160 w 10424160"/>
              <a:gd name="connsiteY16" fmla="*/ 0 h 18288"/>
              <a:gd name="connsiteX17" fmla="*/ 10424160 w 10424160"/>
              <a:gd name="connsiteY17" fmla="*/ 18288 h 18288"/>
              <a:gd name="connsiteX18" fmla="*/ 9729216 w 10424160"/>
              <a:gd name="connsiteY18" fmla="*/ 18288 h 18288"/>
              <a:gd name="connsiteX19" fmla="*/ 8930030 w 10424160"/>
              <a:gd name="connsiteY19" fmla="*/ 18288 h 18288"/>
              <a:gd name="connsiteX20" fmla="*/ 8130845 w 10424160"/>
              <a:gd name="connsiteY20" fmla="*/ 18288 h 18288"/>
              <a:gd name="connsiteX21" fmla="*/ 7644384 w 10424160"/>
              <a:gd name="connsiteY21" fmla="*/ 18288 h 18288"/>
              <a:gd name="connsiteX22" fmla="*/ 6740957 w 10424160"/>
              <a:gd name="connsiteY22" fmla="*/ 18288 h 18288"/>
              <a:gd name="connsiteX23" fmla="*/ 6046013 w 10424160"/>
              <a:gd name="connsiteY23" fmla="*/ 18288 h 18288"/>
              <a:gd name="connsiteX24" fmla="*/ 5663794 w 10424160"/>
              <a:gd name="connsiteY24" fmla="*/ 18288 h 18288"/>
              <a:gd name="connsiteX25" fmla="*/ 4968850 w 10424160"/>
              <a:gd name="connsiteY25" fmla="*/ 18288 h 18288"/>
              <a:gd name="connsiteX26" fmla="*/ 4378147 w 10424160"/>
              <a:gd name="connsiteY26" fmla="*/ 18288 h 18288"/>
              <a:gd name="connsiteX27" fmla="*/ 3787445 w 10424160"/>
              <a:gd name="connsiteY27" fmla="*/ 18288 h 18288"/>
              <a:gd name="connsiteX28" fmla="*/ 3196742 w 10424160"/>
              <a:gd name="connsiteY28" fmla="*/ 18288 h 18288"/>
              <a:gd name="connsiteX29" fmla="*/ 2606040 w 10424160"/>
              <a:gd name="connsiteY29" fmla="*/ 18288 h 18288"/>
              <a:gd name="connsiteX30" fmla="*/ 1806854 w 10424160"/>
              <a:gd name="connsiteY30" fmla="*/ 18288 h 18288"/>
              <a:gd name="connsiteX31" fmla="*/ 1111910 w 10424160"/>
              <a:gd name="connsiteY31" fmla="*/ 18288 h 18288"/>
              <a:gd name="connsiteX32" fmla="*/ 729691 w 10424160"/>
              <a:gd name="connsiteY32" fmla="*/ 18288 h 18288"/>
              <a:gd name="connsiteX33" fmla="*/ 0 w 10424160"/>
              <a:gd name="connsiteY33" fmla="*/ 18288 h 18288"/>
              <a:gd name="connsiteX34" fmla="*/ 0 w 10424160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person with long black hair smiling&#10;&#10;Description automatically generated with low confidence">
            <a:extLst>
              <a:ext uri="{FF2B5EF4-FFF2-40B4-BE49-F238E27FC236}">
                <a16:creationId xmlns:a16="http://schemas.microsoft.com/office/drawing/2014/main" id="{9F4D7A67-D866-2C27-F831-CCA2CDA2F65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47"/>
          <a:stretch/>
        </p:blipFill>
        <p:spPr>
          <a:xfrm>
            <a:off x="838200" y="2138077"/>
            <a:ext cx="2861629" cy="411357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F93F2BD-31F3-1BC4-C059-49D179EB1905}"/>
              </a:ext>
            </a:extLst>
          </p:cNvPr>
          <p:cNvSpPr txBox="1"/>
          <p:nvPr/>
        </p:nvSpPr>
        <p:spPr>
          <a:xfrm>
            <a:off x="3835021" y="2538343"/>
            <a:ext cx="4399805" cy="35394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dirty="0"/>
              <a:t>Kirti Magudia, MD PhD</a:t>
            </a:r>
          </a:p>
          <a:p>
            <a:r>
              <a:rPr lang="en-US" sz="2800" dirty="0"/>
              <a:t>Co-chair AAWR Advocacy Committee </a:t>
            </a:r>
          </a:p>
          <a:p>
            <a:pPr algn="ctr"/>
            <a:endParaRPr lang="en-US" sz="2800" dirty="0"/>
          </a:p>
          <a:p>
            <a:r>
              <a:rPr lang="en-US" sz="2800" dirty="0"/>
              <a:t>Elizabeth Dibble, MD      AAWR Advocacy Committee, ACR Commission on Human Resources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DF89D13-14C0-D2E5-C3EA-B6FA7A9090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69" r="15737" b="35733"/>
          <a:stretch/>
        </p:blipFill>
        <p:spPr bwMode="auto">
          <a:xfrm>
            <a:off x="8234826" y="2140697"/>
            <a:ext cx="3063397" cy="4110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43854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C3B20B7-83DF-1A2E-0BCB-3486E25485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>
                <a:latin typeface="+mn-lt"/>
              </a:rPr>
              <a:t>Other AAWR Advocacy Committee Activities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onnsiteX0" fmla="*/ 0 w 10424160"/>
              <a:gd name="connsiteY0" fmla="*/ 0 h 18288"/>
              <a:gd name="connsiteX1" fmla="*/ 903427 w 10424160"/>
              <a:gd name="connsiteY1" fmla="*/ 0 h 18288"/>
              <a:gd name="connsiteX2" fmla="*/ 1389888 w 10424160"/>
              <a:gd name="connsiteY2" fmla="*/ 0 h 18288"/>
              <a:gd name="connsiteX3" fmla="*/ 2189074 w 10424160"/>
              <a:gd name="connsiteY3" fmla="*/ 0 h 18288"/>
              <a:gd name="connsiteX4" fmla="*/ 2675534 w 10424160"/>
              <a:gd name="connsiteY4" fmla="*/ 0 h 18288"/>
              <a:gd name="connsiteX5" fmla="*/ 3370478 w 10424160"/>
              <a:gd name="connsiteY5" fmla="*/ 0 h 18288"/>
              <a:gd name="connsiteX6" fmla="*/ 4169664 w 10424160"/>
              <a:gd name="connsiteY6" fmla="*/ 0 h 18288"/>
              <a:gd name="connsiteX7" fmla="*/ 4551883 w 10424160"/>
              <a:gd name="connsiteY7" fmla="*/ 0 h 18288"/>
              <a:gd name="connsiteX8" fmla="*/ 4934102 w 10424160"/>
              <a:gd name="connsiteY8" fmla="*/ 0 h 18288"/>
              <a:gd name="connsiteX9" fmla="*/ 5837530 w 10424160"/>
              <a:gd name="connsiteY9" fmla="*/ 0 h 18288"/>
              <a:gd name="connsiteX10" fmla="*/ 6532474 w 10424160"/>
              <a:gd name="connsiteY10" fmla="*/ 0 h 18288"/>
              <a:gd name="connsiteX11" fmla="*/ 6914693 w 10424160"/>
              <a:gd name="connsiteY11" fmla="*/ 0 h 18288"/>
              <a:gd name="connsiteX12" fmla="*/ 7609637 w 10424160"/>
              <a:gd name="connsiteY12" fmla="*/ 0 h 18288"/>
              <a:gd name="connsiteX13" fmla="*/ 8513064 w 10424160"/>
              <a:gd name="connsiteY13" fmla="*/ 0 h 18288"/>
              <a:gd name="connsiteX14" fmla="*/ 9103766 w 10424160"/>
              <a:gd name="connsiteY14" fmla="*/ 0 h 18288"/>
              <a:gd name="connsiteX15" fmla="*/ 9694469 w 10424160"/>
              <a:gd name="connsiteY15" fmla="*/ 0 h 18288"/>
              <a:gd name="connsiteX16" fmla="*/ 10424160 w 10424160"/>
              <a:gd name="connsiteY16" fmla="*/ 0 h 18288"/>
              <a:gd name="connsiteX17" fmla="*/ 10424160 w 10424160"/>
              <a:gd name="connsiteY17" fmla="*/ 18288 h 18288"/>
              <a:gd name="connsiteX18" fmla="*/ 9729216 w 10424160"/>
              <a:gd name="connsiteY18" fmla="*/ 18288 h 18288"/>
              <a:gd name="connsiteX19" fmla="*/ 8930030 w 10424160"/>
              <a:gd name="connsiteY19" fmla="*/ 18288 h 18288"/>
              <a:gd name="connsiteX20" fmla="*/ 8130845 w 10424160"/>
              <a:gd name="connsiteY20" fmla="*/ 18288 h 18288"/>
              <a:gd name="connsiteX21" fmla="*/ 7644384 w 10424160"/>
              <a:gd name="connsiteY21" fmla="*/ 18288 h 18288"/>
              <a:gd name="connsiteX22" fmla="*/ 6740957 w 10424160"/>
              <a:gd name="connsiteY22" fmla="*/ 18288 h 18288"/>
              <a:gd name="connsiteX23" fmla="*/ 6046013 w 10424160"/>
              <a:gd name="connsiteY23" fmla="*/ 18288 h 18288"/>
              <a:gd name="connsiteX24" fmla="*/ 5663794 w 10424160"/>
              <a:gd name="connsiteY24" fmla="*/ 18288 h 18288"/>
              <a:gd name="connsiteX25" fmla="*/ 4968850 w 10424160"/>
              <a:gd name="connsiteY25" fmla="*/ 18288 h 18288"/>
              <a:gd name="connsiteX26" fmla="*/ 4378147 w 10424160"/>
              <a:gd name="connsiteY26" fmla="*/ 18288 h 18288"/>
              <a:gd name="connsiteX27" fmla="*/ 3787445 w 10424160"/>
              <a:gd name="connsiteY27" fmla="*/ 18288 h 18288"/>
              <a:gd name="connsiteX28" fmla="*/ 3196742 w 10424160"/>
              <a:gd name="connsiteY28" fmla="*/ 18288 h 18288"/>
              <a:gd name="connsiteX29" fmla="*/ 2606040 w 10424160"/>
              <a:gd name="connsiteY29" fmla="*/ 18288 h 18288"/>
              <a:gd name="connsiteX30" fmla="*/ 1806854 w 10424160"/>
              <a:gd name="connsiteY30" fmla="*/ 18288 h 18288"/>
              <a:gd name="connsiteX31" fmla="*/ 1111910 w 10424160"/>
              <a:gd name="connsiteY31" fmla="*/ 18288 h 18288"/>
              <a:gd name="connsiteX32" fmla="*/ 729691 w 10424160"/>
              <a:gd name="connsiteY32" fmla="*/ 18288 h 18288"/>
              <a:gd name="connsiteX33" fmla="*/ 0 w 10424160"/>
              <a:gd name="connsiteY33" fmla="*/ 18288 h 18288"/>
              <a:gd name="connsiteX34" fmla="*/ 0 w 10424160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423FD90-13D0-947D-DEED-6DC1F4EDE2C5}"/>
              </a:ext>
            </a:extLst>
          </p:cNvPr>
          <p:cNvSpPr txBox="1"/>
          <p:nvPr/>
        </p:nvSpPr>
        <p:spPr>
          <a:xfrm>
            <a:off x="711974" y="2217396"/>
            <a:ext cx="10806736" cy="3216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defTabSz="77724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Passage of Resolution 60 (affirms that abortion is an essential component of healthcare) at the 2024 ACR meeting</a:t>
            </a:r>
          </a:p>
          <a:p>
            <a:pPr marL="457200" indent="-457200" defTabSz="77724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ASNR/AAWR Joint Webinar on PFML on 2/5/2025</a:t>
            </a:r>
          </a:p>
          <a:p>
            <a:pPr marL="457200" indent="-457200" defTabSz="77724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AAWR Formal Statement on PFML spearheaded by Melissa Reichman, approved by the board on 4/28/2025</a:t>
            </a:r>
          </a:p>
          <a:p>
            <a:pPr marL="457200" indent="-457200" defTabSz="77724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103497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3409C6-FD2F-5451-87AE-59367F1CB6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48E462B-464B-82DD-266B-C35B0FD87F91}"/>
              </a:ext>
            </a:extLst>
          </p:cNvPr>
          <p:cNvSpPr/>
          <p:nvPr/>
        </p:nvSpPr>
        <p:spPr>
          <a:xfrm>
            <a:off x="10305143" y="1132114"/>
            <a:ext cx="1640114" cy="18142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62D3689-9873-0B87-54CD-C2529CCEC4BB}"/>
              </a:ext>
            </a:extLst>
          </p:cNvPr>
          <p:cNvSpPr txBox="1"/>
          <p:nvPr/>
        </p:nvSpPr>
        <p:spPr>
          <a:xfrm>
            <a:off x="163773" y="136478"/>
            <a:ext cx="1190084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AAWR Advocacy Committee</a:t>
            </a:r>
          </a:p>
          <a:p>
            <a:r>
              <a:rPr lang="en-US" sz="2400" dirty="0"/>
              <a:t>Co-chairs: Kirti Magudia, Lori Deitte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F0CF19-FE93-4B5B-6F3A-5C60FE22B4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28172" y="1338503"/>
            <a:ext cx="5181600" cy="5522177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Elizabeth Arleo</a:t>
            </a:r>
          </a:p>
          <a:p>
            <a:r>
              <a:rPr lang="en-US" sz="2400" dirty="0"/>
              <a:t>Alexandria Atkins</a:t>
            </a:r>
          </a:p>
          <a:p>
            <a:r>
              <a:rPr lang="en-US" sz="2400" dirty="0"/>
              <a:t>Sarah Averill</a:t>
            </a:r>
          </a:p>
          <a:p>
            <a:r>
              <a:rPr lang="en-US" sz="2400" dirty="0"/>
              <a:t>Sarah Beltron-Ponce</a:t>
            </a:r>
          </a:p>
          <a:p>
            <a:r>
              <a:rPr lang="en-US" sz="2400" dirty="0"/>
              <a:t>Elizabeth Dibble</a:t>
            </a:r>
          </a:p>
          <a:p>
            <a:r>
              <a:rPr lang="en-US" sz="2400" dirty="0"/>
              <a:t>Meredith Englander</a:t>
            </a:r>
          </a:p>
          <a:p>
            <a:r>
              <a:rPr lang="en-US" sz="2400" dirty="0"/>
              <a:t>Rachel Gerson</a:t>
            </a:r>
          </a:p>
          <a:p>
            <a:r>
              <a:rPr lang="en-US" sz="2400" dirty="0"/>
              <a:t>Yasha Gupta</a:t>
            </a:r>
          </a:p>
          <a:p>
            <a:r>
              <a:rPr lang="en-US" sz="2400" dirty="0"/>
              <a:t>Susan Hamman</a:t>
            </a:r>
          </a:p>
          <a:p>
            <a:r>
              <a:rPr lang="en-US" sz="2400" dirty="0"/>
              <a:t>Reshma Jagsi</a:t>
            </a:r>
          </a:p>
          <a:p>
            <a:r>
              <a:rPr lang="en-US" sz="2400" dirty="0"/>
              <a:t>Amy Kotsenas</a:t>
            </a:r>
          </a:p>
          <a:p>
            <a:r>
              <a:rPr lang="en-US" sz="2400" dirty="0"/>
              <a:t>Sasha Kurumety</a:t>
            </a:r>
          </a:p>
          <a:p>
            <a:r>
              <a:rPr lang="en-US" sz="2400" dirty="0"/>
              <a:t>Geraldine McGinty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dirty="0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7A7DB512-4E4D-7930-E428-82CD7B7ACA26}"/>
              </a:ext>
            </a:extLst>
          </p:cNvPr>
          <p:cNvSpPr txBox="1">
            <a:spLocks/>
          </p:cNvSpPr>
          <p:nvPr/>
        </p:nvSpPr>
        <p:spPr>
          <a:xfrm>
            <a:off x="6096000" y="1335823"/>
            <a:ext cx="5181600" cy="552217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Thomas Ng</a:t>
            </a:r>
          </a:p>
          <a:p>
            <a:r>
              <a:rPr lang="en-US" sz="2400" dirty="0"/>
              <a:t>Kristin Porter</a:t>
            </a:r>
          </a:p>
          <a:p>
            <a:r>
              <a:rPr lang="en-US" sz="2400" dirty="0"/>
              <a:t>Gaurang Shah</a:t>
            </a:r>
          </a:p>
          <a:p>
            <a:r>
              <a:rPr lang="en-US" sz="2400" dirty="0"/>
              <a:t>Sonia Samant</a:t>
            </a:r>
          </a:p>
          <a:p>
            <a:r>
              <a:rPr lang="en-US" sz="2400" dirty="0"/>
              <a:t>Anna Sophia McKenny</a:t>
            </a:r>
          </a:p>
          <a:p>
            <a:r>
              <a:rPr lang="en-US" sz="2400" dirty="0"/>
              <a:t>Eulanca Liu</a:t>
            </a:r>
          </a:p>
          <a:p>
            <a:r>
              <a:rPr lang="en-US" sz="2400" dirty="0"/>
              <a:t>Priscilla Slanetz</a:t>
            </a:r>
          </a:p>
          <a:p>
            <a:r>
              <a:rPr lang="en-US" sz="2400" dirty="0"/>
              <a:t>Rachel Preisser</a:t>
            </a:r>
          </a:p>
          <a:p>
            <a:r>
              <a:rPr lang="en-US" sz="2400" dirty="0"/>
              <a:t>Alena Khalil</a:t>
            </a:r>
          </a:p>
          <a:p>
            <a:r>
              <a:rPr lang="en-US" sz="2400" dirty="0"/>
              <a:t>Oyku Barut</a:t>
            </a:r>
          </a:p>
          <a:p>
            <a:r>
              <a:rPr lang="en-US" sz="2400" dirty="0"/>
              <a:t>Shanna Matalon</a:t>
            </a:r>
          </a:p>
          <a:p>
            <a:r>
              <a:rPr lang="en-US" sz="2400" dirty="0"/>
              <a:t>Melissa Reichman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9326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5A8F8F-48FE-115D-F6AE-7E8C869CD3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28E866E-20DC-A2B4-9AAA-2D56AA6A44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7855DEC-9837-5A49-010D-26B288BA79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>
                <a:latin typeface="+mn-lt"/>
              </a:rPr>
              <a:t>AAWR Official Statement on PFML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94A8D56F-1FF6-92D2-AEC7-628AA434D4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onnsiteX0" fmla="*/ 0 w 10424160"/>
              <a:gd name="connsiteY0" fmla="*/ 0 h 18288"/>
              <a:gd name="connsiteX1" fmla="*/ 903427 w 10424160"/>
              <a:gd name="connsiteY1" fmla="*/ 0 h 18288"/>
              <a:gd name="connsiteX2" fmla="*/ 1389888 w 10424160"/>
              <a:gd name="connsiteY2" fmla="*/ 0 h 18288"/>
              <a:gd name="connsiteX3" fmla="*/ 2189074 w 10424160"/>
              <a:gd name="connsiteY3" fmla="*/ 0 h 18288"/>
              <a:gd name="connsiteX4" fmla="*/ 2675534 w 10424160"/>
              <a:gd name="connsiteY4" fmla="*/ 0 h 18288"/>
              <a:gd name="connsiteX5" fmla="*/ 3370478 w 10424160"/>
              <a:gd name="connsiteY5" fmla="*/ 0 h 18288"/>
              <a:gd name="connsiteX6" fmla="*/ 4169664 w 10424160"/>
              <a:gd name="connsiteY6" fmla="*/ 0 h 18288"/>
              <a:gd name="connsiteX7" fmla="*/ 4551883 w 10424160"/>
              <a:gd name="connsiteY7" fmla="*/ 0 h 18288"/>
              <a:gd name="connsiteX8" fmla="*/ 4934102 w 10424160"/>
              <a:gd name="connsiteY8" fmla="*/ 0 h 18288"/>
              <a:gd name="connsiteX9" fmla="*/ 5837530 w 10424160"/>
              <a:gd name="connsiteY9" fmla="*/ 0 h 18288"/>
              <a:gd name="connsiteX10" fmla="*/ 6532474 w 10424160"/>
              <a:gd name="connsiteY10" fmla="*/ 0 h 18288"/>
              <a:gd name="connsiteX11" fmla="*/ 6914693 w 10424160"/>
              <a:gd name="connsiteY11" fmla="*/ 0 h 18288"/>
              <a:gd name="connsiteX12" fmla="*/ 7609637 w 10424160"/>
              <a:gd name="connsiteY12" fmla="*/ 0 h 18288"/>
              <a:gd name="connsiteX13" fmla="*/ 8513064 w 10424160"/>
              <a:gd name="connsiteY13" fmla="*/ 0 h 18288"/>
              <a:gd name="connsiteX14" fmla="*/ 9103766 w 10424160"/>
              <a:gd name="connsiteY14" fmla="*/ 0 h 18288"/>
              <a:gd name="connsiteX15" fmla="*/ 9694469 w 10424160"/>
              <a:gd name="connsiteY15" fmla="*/ 0 h 18288"/>
              <a:gd name="connsiteX16" fmla="*/ 10424160 w 10424160"/>
              <a:gd name="connsiteY16" fmla="*/ 0 h 18288"/>
              <a:gd name="connsiteX17" fmla="*/ 10424160 w 10424160"/>
              <a:gd name="connsiteY17" fmla="*/ 18288 h 18288"/>
              <a:gd name="connsiteX18" fmla="*/ 9729216 w 10424160"/>
              <a:gd name="connsiteY18" fmla="*/ 18288 h 18288"/>
              <a:gd name="connsiteX19" fmla="*/ 8930030 w 10424160"/>
              <a:gd name="connsiteY19" fmla="*/ 18288 h 18288"/>
              <a:gd name="connsiteX20" fmla="*/ 8130845 w 10424160"/>
              <a:gd name="connsiteY20" fmla="*/ 18288 h 18288"/>
              <a:gd name="connsiteX21" fmla="*/ 7644384 w 10424160"/>
              <a:gd name="connsiteY21" fmla="*/ 18288 h 18288"/>
              <a:gd name="connsiteX22" fmla="*/ 6740957 w 10424160"/>
              <a:gd name="connsiteY22" fmla="*/ 18288 h 18288"/>
              <a:gd name="connsiteX23" fmla="*/ 6046013 w 10424160"/>
              <a:gd name="connsiteY23" fmla="*/ 18288 h 18288"/>
              <a:gd name="connsiteX24" fmla="*/ 5663794 w 10424160"/>
              <a:gd name="connsiteY24" fmla="*/ 18288 h 18288"/>
              <a:gd name="connsiteX25" fmla="*/ 4968850 w 10424160"/>
              <a:gd name="connsiteY25" fmla="*/ 18288 h 18288"/>
              <a:gd name="connsiteX26" fmla="*/ 4378147 w 10424160"/>
              <a:gd name="connsiteY26" fmla="*/ 18288 h 18288"/>
              <a:gd name="connsiteX27" fmla="*/ 3787445 w 10424160"/>
              <a:gd name="connsiteY27" fmla="*/ 18288 h 18288"/>
              <a:gd name="connsiteX28" fmla="*/ 3196742 w 10424160"/>
              <a:gd name="connsiteY28" fmla="*/ 18288 h 18288"/>
              <a:gd name="connsiteX29" fmla="*/ 2606040 w 10424160"/>
              <a:gd name="connsiteY29" fmla="*/ 18288 h 18288"/>
              <a:gd name="connsiteX30" fmla="*/ 1806854 w 10424160"/>
              <a:gd name="connsiteY30" fmla="*/ 18288 h 18288"/>
              <a:gd name="connsiteX31" fmla="*/ 1111910 w 10424160"/>
              <a:gd name="connsiteY31" fmla="*/ 18288 h 18288"/>
              <a:gd name="connsiteX32" fmla="*/ 729691 w 10424160"/>
              <a:gd name="connsiteY32" fmla="*/ 18288 h 18288"/>
              <a:gd name="connsiteX33" fmla="*/ 0 w 10424160"/>
              <a:gd name="connsiteY33" fmla="*/ 18288 h 18288"/>
              <a:gd name="connsiteX34" fmla="*/ 0 w 10424160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070E6F0-2250-0D54-E8D8-F91B283F0E89}"/>
              </a:ext>
            </a:extLst>
          </p:cNvPr>
          <p:cNvSpPr txBox="1"/>
          <p:nvPr/>
        </p:nvSpPr>
        <p:spPr>
          <a:xfrm>
            <a:off x="711974" y="2217396"/>
            <a:ext cx="10806736" cy="40472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77240">
              <a:spcAft>
                <a:spcPts val="600"/>
              </a:spcAft>
            </a:pPr>
            <a:r>
              <a:rPr lang="en-US" sz="32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In accordance with the ACR, the American Association for Women Radiologists (AAWR) recommends that diagnostic radiology, interventional radiology, radiation oncology, medical physics, and nuclear medicine departments, practices and training programs </a:t>
            </a:r>
            <a:r>
              <a:rPr lang="en-US" sz="3200" b="1" i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provide</a:t>
            </a:r>
            <a:r>
              <a:rPr lang="en-US" sz="32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a minimum of 12 weeks of </a:t>
            </a:r>
            <a:r>
              <a:rPr lang="en-US" sz="3200" i="1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paid</a:t>
            </a:r>
            <a:r>
              <a:rPr lang="en-US" sz="32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 family/medical leave within a 12-month period for attending physicians, medical physicists and trainees. </a:t>
            </a:r>
            <a:endParaRPr lang="en-US" sz="3200" dirty="0">
              <a:effectLst/>
              <a:ea typeface="Times New Roman" panose="02020603050405020304" pitchFamily="18" charset="0"/>
            </a:endParaRPr>
          </a:p>
          <a:p>
            <a:pPr defTabSz="777240">
              <a:spcAft>
                <a:spcPts val="600"/>
              </a:spcAft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139636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2349C1-3D0E-9094-7C6B-87ABFF8DFE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9">
            <a:extLst>
              <a:ext uri="{FF2B5EF4-FFF2-40B4-BE49-F238E27FC236}">
                <a16:creationId xmlns:a16="http://schemas.microsoft.com/office/drawing/2014/main" id="{6677C916-C033-FC12-0FE3-1FC226103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3B8CB5-0800-432B-F074-8BF4EAD6E2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256032"/>
            <a:ext cx="10506456" cy="1014984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l"/>
            <a:br>
              <a:rPr lang="en-US" sz="44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br>
              <a:rPr lang="en-US" sz="44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US" sz="4400" kern="1200" dirty="0">
                <a:solidFill>
                  <a:schemeClr val="tx1"/>
                </a:solidFill>
                <a:effectLst/>
                <a:latin typeface="+mn-lt"/>
                <a:ea typeface="+mj-ea"/>
                <a:cs typeface="+mj-cs"/>
              </a:rPr>
              <a:t>AAWR Advocacy</a:t>
            </a:r>
            <a:endParaRPr lang="en-US" sz="4400" kern="1200" dirty="0">
              <a:solidFill>
                <a:schemeClr val="tx1"/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21" name="Rectangle 11">
            <a:extLst>
              <a:ext uri="{FF2B5EF4-FFF2-40B4-BE49-F238E27FC236}">
                <a16:creationId xmlns:a16="http://schemas.microsoft.com/office/drawing/2014/main" id="{88489CC2-1EE6-9826-176A-2F4E6FF0B1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2" name="Rectangle 13">
            <a:extLst>
              <a:ext uri="{FF2B5EF4-FFF2-40B4-BE49-F238E27FC236}">
                <a16:creationId xmlns:a16="http://schemas.microsoft.com/office/drawing/2014/main" id="{28BB55D5-57E0-EEC9-6584-696883481A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34670B-8FA2-B6D3-3B6B-12A4865CB7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4409" y="2447658"/>
            <a:ext cx="10774680" cy="1428095"/>
          </a:xfrm>
        </p:spPr>
        <p:txBody>
          <a:bodyPr>
            <a:normAutofit/>
          </a:bodyPr>
          <a:lstStyle/>
          <a:p>
            <a:pPr defTabSz="786384">
              <a:spcBef>
                <a:spcPts val="860"/>
              </a:spcBef>
            </a:pPr>
            <a:r>
              <a:rPr lang="en-US" sz="60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Where are we going?</a:t>
            </a:r>
          </a:p>
        </p:txBody>
      </p:sp>
    </p:spTree>
    <p:extLst>
      <p:ext uri="{BB962C8B-B14F-4D97-AF65-F5344CB8AC3E}">
        <p14:creationId xmlns:p14="http://schemas.microsoft.com/office/powerpoint/2010/main" val="21597203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7876EE-7B80-08DC-257E-C65F7DD4BE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DB1A4802-7167-FFEC-78FD-4EB7FE7888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B20E30A-AA80-CE47-73E4-A60FA0DEE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062648" cy="1325563"/>
          </a:xfrm>
        </p:spPr>
        <p:txBody>
          <a:bodyPr>
            <a:normAutofit/>
          </a:bodyPr>
          <a:lstStyle/>
          <a:p>
            <a:r>
              <a:rPr lang="en-US" dirty="0">
                <a:latin typeface="+mn-lt"/>
              </a:rPr>
              <a:t>AAWR Future Directions: PFML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2BDCE3D7-7B8F-1E93-1E22-E1793E3167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onnsiteX0" fmla="*/ 0 w 10424160"/>
              <a:gd name="connsiteY0" fmla="*/ 0 h 18288"/>
              <a:gd name="connsiteX1" fmla="*/ 903427 w 10424160"/>
              <a:gd name="connsiteY1" fmla="*/ 0 h 18288"/>
              <a:gd name="connsiteX2" fmla="*/ 1389888 w 10424160"/>
              <a:gd name="connsiteY2" fmla="*/ 0 h 18288"/>
              <a:gd name="connsiteX3" fmla="*/ 2189074 w 10424160"/>
              <a:gd name="connsiteY3" fmla="*/ 0 h 18288"/>
              <a:gd name="connsiteX4" fmla="*/ 2675534 w 10424160"/>
              <a:gd name="connsiteY4" fmla="*/ 0 h 18288"/>
              <a:gd name="connsiteX5" fmla="*/ 3370478 w 10424160"/>
              <a:gd name="connsiteY5" fmla="*/ 0 h 18288"/>
              <a:gd name="connsiteX6" fmla="*/ 4169664 w 10424160"/>
              <a:gd name="connsiteY6" fmla="*/ 0 h 18288"/>
              <a:gd name="connsiteX7" fmla="*/ 4551883 w 10424160"/>
              <a:gd name="connsiteY7" fmla="*/ 0 h 18288"/>
              <a:gd name="connsiteX8" fmla="*/ 4934102 w 10424160"/>
              <a:gd name="connsiteY8" fmla="*/ 0 h 18288"/>
              <a:gd name="connsiteX9" fmla="*/ 5837530 w 10424160"/>
              <a:gd name="connsiteY9" fmla="*/ 0 h 18288"/>
              <a:gd name="connsiteX10" fmla="*/ 6532474 w 10424160"/>
              <a:gd name="connsiteY10" fmla="*/ 0 h 18288"/>
              <a:gd name="connsiteX11" fmla="*/ 6914693 w 10424160"/>
              <a:gd name="connsiteY11" fmla="*/ 0 h 18288"/>
              <a:gd name="connsiteX12" fmla="*/ 7609637 w 10424160"/>
              <a:gd name="connsiteY12" fmla="*/ 0 h 18288"/>
              <a:gd name="connsiteX13" fmla="*/ 8513064 w 10424160"/>
              <a:gd name="connsiteY13" fmla="*/ 0 h 18288"/>
              <a:gd name="connsiteX14" fmla="*/ 9103766 w 10424160"/>
              <a:gd name="connsiteY14" fmla="*/ 0 h 18288"/>
              <a:gd name="connsiteX15" fmla="*/ 9694469 w 10424160"/>
              <a:gd name="connsiteY15" fmla="*/ 0 h 18288"/>
              <a:gd name="connsiteX16" fmla="*/ 10424160 w 10424160"/>
              <a:gd name="connsiteY16" fmla="*/ 0 h 18288"/>
              <a:gd name="connsiteX17" fmla="*/ 10424160 w 10424160"/>
              <a:gd name="connsiteY17" fmla="*/ 18288 h 18288"/>
              <a:gd name="connsiteX18" fmla="*/ 9729216 w 10424160"/>
              <a:gd name="connsiteY18" fmla="*/ 18288 h 18288"/>
              <a:gd name="connsiteX19" fmla="*/ 8930030 w 10424160"/>
              <a:gd name="connsiteY19" fmla="*/ 18288 h 18288"/>
              <a:gd name="connsiteX20" fmla="*/ 8130845 w 10424160"/>
              <a:gd name="connsiteY20" fmla="*/ 18288 h 18288"/>
              <a:gd name="connsiteX21" fmla="*/ 7644384 w 10424160"/>
              <a:gd name="connsiteY21" fmla="*/ 18288 h 18288"/>
              <a:gd name="connsiteX22" fmla="*/ 6740957 w 10424160"/>
              <a:gd name="connsiteY22" fmla="*/ 18288 h 18288"/>
              <a:gd name="connsiteX23" fmla="*/ 6046013 w 10424160"/>
              <a:gd name="connsiteY23" fmla="*/ 18288 h 18288"/>
              <a:gd name="connsiteX24" fmla="*/ 5663794 w 10424160"/>
              <a:gd name="connsiteY24" fmla="*/ 18288 h 18288"/>
              <a:gd name="connsiteX25" fmla="*/ 4968850 w 10424160"/>
              <a:gd name="connsiteY25" fmla="*/ 18288 h 18288"/>
              <a:gd name="connsiteX26" fmla="*/ 4378147 w 10424160"/>
              <a:gd name="connsiteY26" fmla="*/ 18288 h 18288"/>
              <a:gd name="connsiteX27" fmla="*/ 3787445 w 10424160"/>
              <a:gd name="connsiteY27" fmla="*/ 18288 h 18288"/>
              <a:gd name="connsiteX28" fmla="*/ 3196742 w 10424160"/>
              <a:gd name="connsiteY28" fmla="*/ 18288 h 18288"/>
              <a:gd name="connsiteX29" fmla="*/ 2606040 w 10424160"/>
              <a:gd name="connsiteY29" fmla="*/ 18288 h 18288"/>
              <a:gd name="connsiteX30" fmla="*/ 1806854 w 10424160"/>
              <a:gd name="connsiteY30" fmla="*/ 18288 h 18288"/>
              <a:gd name="connsiteX31" fmla="*/ 1111910 w 10424160"/>
              <a:gd name="connsiteY31" fmla="*/ 18288 h 18288"/>
              <a:gd name="connsiteX32" fmla="*/ 729691 w 10424160"/>
              <a:gd name="connsiteY32" fmla="*/ 18288 h 18288"/>
              <a:gd name="connsiteX33" fmla="*/ 0 w 10424160"/>
              <a:gd name="connsiteY33" fmla="*/ 18288 h 18288"/>
              <a:gd name="connsiteX34" fmla="*/ 0 w 10424160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C9CEA68-9836-5FF6-DD7E-E7DF3AD8F2F4}"/>
              </a:ext>
            </a:extLst>
          </p:cNvPr>
          <p:cNvSpPr txBox="1"/>
          <p:nvPr/>
        </p:nvSpPr>
        <p:spPr>
          <a:xfrm>
            <a:off x="1189645" y="2190100"/>
            <a:ext cx="10424159" cy="423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defTabSz="77724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Add field for PFML policies to job boards (yes/no, details)</a:t>
            </a:r>
          </a:p>
          <a:p>
            <a:pPr defTabSz="777240">
              <a:spcAft>
                <a:spcPts val="600"/>
              </a:spcAft>
            </a:pPr>
            <a:endParaRPr lang="en-US" sz="1000" dirty="0"/>
          </a:p>
          <a:p>
            <a:pPr marL="457200" indent="-457200" defTabSz="77724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Further research on policies at academic institutions through SCARD and SCAROP</a:t>
            </a:r>
          </a:p>
          <a:p>
            <a:pPr defTabSz="777240">
              <a:spcAft>
                <a:spcPts val="600"/>
              </a:spcAft>
            </a:pPr>
            <a:endParaRPr lang="en-US" sz="1000" dirty="0"/>
          </a:p>
          <a:p>
            <a:pPr marL="457200" indent="-457200" defTabSz="77724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Identify PFML success stories, especially in private practice; please send to 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hlinkClick r:id="rId2"/>
              </a:rPr>
              <a:t>kirti.magudia@duke.edu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en-US" sz="3200" dirty="0"/>
              <a:t> 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hlinkClick r:id="rId3"/>
              </a:rPr>
              <a:t>Lori.deitte@vumc.org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en-US" sz="3200" dirty="0"/>
              <a:t>or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3200" dirty="0">
                <a:solidFill>
                  <a:schemeClr val="accent1">
                    <a:lumMod val="75000"/>
                  </a:schemeClr>
                </a:solidFill>
                <a:hlinkClick r:id="rId4"/>
              </a:rPr>
              <a:t>edibble@brownhealth.org</a:t>
            </a:r>
            <a:endParaRPr lang="en-US" sz="3200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 defTabSz="77724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313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C3B20B7-83DF-1A2E-0BCB-3486E25485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350752" cy="1325563"/>
          </a:xfrm>
        </p:spPr>
        <p:txBody>
          <a:bodyPr>
            <a:normAutofit/>
          </a:bodyPr>
          <a:lstStyle/>
          <a:p>
            <a:r>
              <a:rPr lang="en-US" dirty="0">
                <a:latin typeface="+mn-lt"/>
              </a:rPr>
              <a:t>AAWR Future Directions: Pay Equity &amp; Workforce 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onnsiteX0" fmla="*/ 0 w 10424160"/>
              <a:gd name="connsiteY0" fmla="*/ 0 h 18288"/>
              <a:gd name="connsiteX1" fmla="*/ 903427 w 10424160"/>
              <a:gd name="connsiteY1" fmla="*/ 0 h 18288"/>
              <a:gd name="connsiteX2" fmla="*/ 1389888 w 10424160"/>
              <a:gd name="connsiteY2" fmla="*/ 0 h 18288"/>
              <a:gd name="connsiteX3" fmla="*/ 2189074 w 10424160"/>
              <a:gd name="connsiteY3" fmla="*/ 0 h 18288"/>
              <a:gd name="connsiteX4" fmla="*/ 2675534 w 10424160"/>
              <a:gd name="connsiteY4" fmla="*/ 0 h 18288"/>
              <a:gd name="connsiteX5" fmla="*/ 3370478 w 10424160"/>
              <a:gd name="connsiteY5" fmla="*/ 0 h 18288"/>
              <a:gd name="connsiteX6" fmla="*/ 4169664 w 10424160"/>
              <a:gd name="connsiteY6" fmla="*/ 0 h 18288"/>
              <a:gd name="connsiteX7" fmla="*/ 4551883 w 10424160"/>
              <a:gd name="connsiteY7" fmla="*/ 0 h 18288"/>
              <a:gd name="connsiteX8" fmla="*/ 4934102 w 10424160"/>
              <a:gd name="connsiteY8" fmla="*/ 0 h 18288"/>
              <a:gd name="connsiteX9" fmla="*/ 5837530 w 10424160"/>
              <a:gd name="connsiteY9" fmla="*/ 0 h 18288"/>
              <a:gd name="connsiteX10" fmla="*/ 6532474 w 10424160"/>
              <a:gd name="connsiteY10" fmla="*/ 0 h 18288"/>
              <a:gd name="connsiteX11" fmla="*/ 6914693 w 10424160"/>
              <a:gd name="connsiteY11" fmla="*/ 0 h 18288"/>
              <a:gd name="connsiteX12" fmla="*/ 7609637 w 10424160"/>
              <a:gd name="connsiteY12" fmla="*/ 0 h 18288"/>
              <a:gd name="connsiteX13" fmla="*/ 8513064 w 10424160"/>
              <a:gd name="connsiteY13" fmla="*/ 0 h 18288"/>
              <a:gd name="connsiteX14" fmla="*/ 9103766 w 10424160"/>
              <a:gd name="connsiteY14" fmla="*/ 0 h 18288"/>
              <a:gd name="connsiteX15" fmla="*/ 9694469 w 10424160"/>
              <a:gd name="connsiteY15" fmla="*/ 0 h 18288"/>
              <a:gd name="connsiteX16" fmla="*/ 10424160 w 10424160"/>
              <a:gd name="connsiteY16" fmla="*/ 0 h 18288"/>
              <a:gd name="connsiteX17" fmla="*/ 10424160 w 10424160"/>
              <a:gd name="connsiteY17" fmla="*/ 18288 h 18288"/>
              <a:gd name="connsiteX18" fmla="*/ 9729216 w 10424160"/>
              <a:gd name="connsiteY18" fmla="*/ 18288 h 18288"/>
              <a:gd name="connsiteX19" fmla="*/ 8930030 w 10424160"/>
              <a:gd name="connsiteY19" fmla="*/ 18288 h 18288"/>
              <a:gd name="connsiteX20" fmla="*/ 8130845 w 10424160"/>
              <a:gd name="connsiteY20" fmla="*/ 18288 h 18288"/>
              <a:gd name="connsiteX21" fmla="*/ 7644384 w 10424160"/>
              <a:gd name="connsiteY21" fmla="*/ 18288 h 18288"/>
              <a:gd name="connsiteX22" fmla="*/ 6740957 w 10424160"/>
              <a:gd name="connsiteY22" fmla="*/ 18288 h 18288"/>
              <a:gd name="connsiteX23" fmla="*/ 6046013 w 10424160"/>
              <a:gd name="connsiteY23" fmla="*/ 18288 h 18288"/>
              <a:gd name="connsiteX24" fmla="*/ 5663794 w 10424160"/>
              <a:gd name="connsiteY24" fmla="*/ 18288 h 18288"/>
              <a:gd name="connsiteX25" fmla="*/ 4968850 w 10424160"/>
              <a:gd name="connsiteY25" fmla="*/ 18288 h 18288"/>
              <a:gd name="connsiteX26" fmla="*/ 4378147 w 10424160"/>
              <a:gd name="connsiteY26" fmla="*/ 18288 h 18288"/>
              <a:gd name="connsiteX27" fmla="*/ 3787445 w 10424160"/>
              <a:gd name="connsiteY27" fmla="*/ 18288 h 18288"/>
              <a:gd name="connsiteX28" fmla="*/ 3196742 w 10424160"/>
              <a:gd name="connsiteY28" fmla="*/ 18288 h 18288"/>
              <a:gd name="connsiteX29" fmla="*/ 2606040 w 10424160"/>
              <a:gd name="connsiteY29" fmla="*/ 18288 h 18288"/>
              <a:gd name="connsiteX30" fmla="*/ 1806854 w 10424160"/>
              <a:gd name="connsiteY30" fmla="*/ 18288 h 18288"/>
              <a:gd name="connsiteX31" fmla="*/ 1111910 w 10424160"/>
              <a:gd name="connsiteY31" fmla="*/ 18288 h 18288"/>
              <a:gd name="connsiteX32" fmla="*/ 729691 w 10424160"/>
              <a:gd name="connsiteY32" fmla="*/ 18288 h 18288"/>
              <a:gd name="connsiteX33" fmla="*/ 0 w 10424160"/>
              <a:gd name="connsiteY33" fmla="*/ 18288 h 18288"/>
              <a:gd name="connsiteX34" fmla="*/ 0 w 10424160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423FD90-13D0-947D-DEED-6DC1F4EDE2C5}"/>
              </a:ext>
            </a:extLst>
          </p:cNvPr>
          <p:cNvSpPr txBox="1"/>
          <p:nvPr/>
        </p:nvSpPr>
        <p:spPr>
          <a:xfrm>
            <a:off x="1189645" y="2190100"/>
            <a:ext cx="1042415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defTabSz="77724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Co-chaired by Susan Hammerman &amp; Priscilla Slanetz</a:t>
            </a:r>
          </a:p>
          <a:p>
            <a:pPr defTabSz="777240">
              <a:spcAft>
                <a:spcPts val="600"/>
              </a:spcAft>
            </a:pPr>
            <a:endParaRPr lang="en-US" sz="1000" dirty="0"/>
          </a:p>
          <a:p>
            <a:pPr marL="457200" indent="-457200" defTabSz="77724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Focus is on pay inequity prevalence, transparency, types and variability of practices, part-time/fulltime</a:t>
            </a:r>
          </a:p>
          <a:p>
            <a:pPr defTabSz="777240">
              <a:spcAft>
                <a:spcPts val="600"/>
              </a:spcAft>
            </a:pPr>
            <a:endParaRPr lang="en-US" sz="1000" dirty="0"/>
          </a:p>
          <a:p>
            <a:pPr marL="457200" indent="-457200" defTabSz="77724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Will likely develop a short survey</a:t>
            </a:r>
          </a:p>
          <a:p>
            <a:pPr defTabSz="777240">
              <a:spcAft>
                <a:spcPts val="600"/>
              </a:spcAft>
            </a:pPr>
            <a:endParaRPr lang="en-US" sz="1000" dirty="0"/>
          </a:p>
          <a:p>
            <a:pPr marL="457200" indent="-457200" defTabSz="77724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Considering a future ACR resolution</a:t>
            </a:r>
          </a:p>
        </p:txBody>
      </p:sp>
    </p:spTree>
    <p:extLst>
      <p:ext uri="{BB962C8B-B14F-4D97-AF65-F5344CB8AC3E}">
        <p14:creationId xmlns:p14="http://schemas.microsoft.com/office/powerpoint/2010/main" val="36475061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7752E6-5D84-9DDD-23B8-0EC6026BFD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CD933F3A-B77C-FE99-C0F0-57B3795E78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A42FAEB-4470-5A6E-7A66-00970CC2F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062648" cy="1325563"/>
          </a:xfrm>
        </p:spPr>
        <p:txBody>
          <a:bodyPr>
            <a:normAutofit/>
          </a:bodyPr>
          <a:lstStyle/>
          <a:p>
            <a:r>
              <a:rPr lang="en-US" dirty="0">
                <a:latin typeface="+mn-lt"/>
              </a:rPr>
              <a:t>AAWR Future Directions: Firearm Safety 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7C25FB8D-F1C9-EC29-2D57-31D936DB1B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onnsiteX0" fmla="*/ 0 w 10424160"/>
              <a:gd name="connsiteY0" fmla="*/ 0 h 18288"/>
              <a:gd name="connsiteX1" fmla="*/ 903427 w 10424160"/>
              <a:gd name="connsiteY1" fmla="*/ 0 h 18288"/>
              <a:gd name="connsiteX2" fmla="*/ 1389888 w 10424160"/>
              <a:gd name="connsiteY2" fmla="*/ 0 h 18288"/>
              <a:gd name="connsiteX3" fmla="*/ 2189074 w 10424160"/>
              <a:gd name="connsiteY3" fmla="*/ 0 h 18288"/>
              <a:gd name="connsiteX4" fmla="*/ 2675534 w 10424160"/>
              <a:gd name="connsiteY4" fmla="*/ 0 h 18288"/>
              <a:gd name="connsiteX5" fmla="*/ 3370478 w 10424160"/>
              <a:gd name="connsiteY5" fmla="*/ 0 h 18288"/>
              <a:gd name="connsiteX6" fmla="*/ 4169664 w 10424160"/>
              <a:gd name="connsiteY6" fmla="*/ 0 h 18288"/>
              <a:gd name="connsiteX7" fmla="*/ 4551883 w 10424160"/>
              <a:gd name="connsiteY7" fmla="*/ 0 h 18288"/>
              <a:gd name="connsiteX8" fmla="*/ 4934102 w 10424160"/>
              <a:gd name="connsiteY8" fmla="*/ 0 h 18288"/>
              <a:gd name="connsiteX9" fmla="*/ 5837530 w 10424160"/>
              <a:gd name="connsiteY9" fmla="*/ 0 h 18288"/>
              <a:gd name="connsiteX10" fmla="*/ 6532474 w 10424160"/>
              <a:gd name="connsiteY10" fmla="*/ 0 h 18288"/>
              <a:gd name="connsiteX11" fmla="*/ 6914693 w 10424160"/>
              <a:gd name="connsiteY11" fmla="*/ 0 h 18288"/>
              <a:gd name="connsiteX12" fmla="*/ 7609637 w 10424160"/>
              <a:gd name="connsiteY12" fmla="*/ 0 h 18288"/>
              <a:gd name="connsiteX13" fmla="*/ 8513064 w 10424160"/>
              <a:gd name="connsiteY13" fmla="*/ 0 h 18288"/>
              <a:gd name="connsiteX14" fmla="*/ 9103766 w 10424160"/>
              <a:gd name="connsiteY14" fmla="*/ 0 h 18288"/>
              <a:gd name="connsiteX15" fmla="*/ 9694469 w 10424160"/>
              <a:gd name="connsiteY15" fmla="*/ 0 h 18288"/>
              <a:gd name="connsiteX16" fmla="*/ 10424160 w 10424160"/>
              <a:gd name="connsiteY16" fmla="*/ 0 h 18288"/>
              <a:gd name="connsiteX17" fmla="*/ 10424160 w 10424160"/>
              <a:gd name="connsiteY17" fmla="*/ 18288 h 18288"/>
              <a:gd name="connsiteX18" fmla="*/ 9729216 w 10424160"/>
              <a:gd name="connsiteY18" fmla="*/ 18288 h 18288"/>
              <a:gd name="connsiteX19" fmla="*/ 8930030 w 10424160"/>
              <a:gd name="connsiteY19" fmla="*/ 18288 h 18288"/>
              <a:gd name="connsiteX20" fmla="*/ 8130845 w 10424160"/>
              <a:gd name="connsiteY20" fmla="*/ 18288 h 18288"/>
              <a:gd name="connsiteX21" fmla="*/ 7644384 w 10424160"/>
              <a:gd name="connsiteY21" fmla="*/ 18288 h 18288"/>
              <a:gd name="connsiteX22" fmla="*/ 6740957 w 10424160"/>
              <a:gd name="connsiteY22" fmla="*/ 18288 h 18288"/>
              <a:gd name="connsiteX23" fmla="*/ 6046013 w 10424160"/>
              <a:gd name="connsiteY23" fmla="*/ 18288 h 18288"/>
              <a:gd name="connsiteX24" fmla="*/ 5663794 w 10424160"/>
              <a:gd name="connsiteY24" fmla="*/ 18288 h 18288"/>
              <a:gd name="connsiteX25" fmla="*/ 4968850 w 10424160"/>
              <a:gd name="connsiteY25" fmla="*/ 18288 h 18288"/>
              <a:gd name="connsiteX26" fmla="*/ 4378147 w 10424160"/>
              <a:gd name="connsiteY26" fmla="*/ 18288 h 18288"/>
              <a:gd name="connsiteX27" fmla="*/ 3787445 w 10424160"/>
              <a:gd name="connsiteY27" fmla="*/ 18288 h 18288"/>
              <a:gd name="connsiteX28" fmla="*/ 3196742 w 10424160"/>
              <a:gd name="connsiteY28" fmla="*/ 18288 h 18288"/>
              <a:gd name="connsiteX29" fmla="*/ 2606040 w 10424160"/>
              <a:gd name="connsiteY29" fmla="*/ 18288 h 18288"/>
              <a:gd name="connsiteX30" fmla="*/ 1806854 w 10424160"/>
              <a:gd name="connsiteY30" fmla="*/ 18288 h 18288"/>
              <a:gd name="connsiteX31" fmla="*/ 1111910 w 10424160"/>
              <a:gd name="connsiteY31" fmla="*/ 18288 h 18288"/>
              <a:gd name="connsiteX32" fmla="*/ 729691 w 10424160"/>
              <a:gd name="connsiteY32" fmla="*/ 18288 h 18288"/>
              <a:gd name="connsiteX33" fmla="*/ 0 w 10424160"/>
              <a:gd name="connsiteY33" fmla="*/ 18288 h 18288"/>
              <a:gd name="connsiteX34" fmla="*/ 0 w 10424160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F8289E5-4475-3DE2-E48D-2D90E6AB52DB}"/>
              </a:ext>
            </a:extLst>
          </p:cNvPr>
          <p:cNvSpPr txBox="1"/>
          <p:nvPr/>
        </p:nvSpPr>
        <p:spPr>
          <a:xfrm>
            <a:off x="1189645" y="2190100"/>
            <a:ext cx="10424159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defTabSz="77724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Co-chaired by Sarah Averill &amp; Sonia Samant</a:t>
            </a:r>
          </a:p>
          <a:p>
            <a:pPr defTabSz="777240">
              <a:spcAft>
                <a:spcPts val="600"/>
              </a:spcAft>
            </a:pPr>
            <a:endParaRPr lang="en-US" sz="1000" dirty="0"/>
          </a:p>
          <a:p>
            <a:pPr marL="457200" indent="-457200" defTabSz="77724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Focus is on gun violence and threats against hospitals and outpatient clinics </a:t>
            </a:r>
          </a:p>
          <a:p>
            <a:pPr defTabSz="777240">
              <a:spcAft>
                <a:spcPts val="600"/>
              </a:spcAft>
            </a:pPr>
            <a:endParaRPr lang="en-US" sz="1000" dirty="0"/>
          </a:p>
          <a:p>
            <a:pPr marL="457200" indent="-457200" defTabSz="77724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Considering a future ACR resolution</a:t>
            </a:r>
          </a:p>
          <a:p>
            <a:pPr defTabSz="777240">
              <a:spcAft>
                <a:spcPts val="600"/>
              </a:spcAft>
            </a:pPr>
            <a:endParaRPr lang="en-US" sz="1000" dirty="0"/>
          </a:p>
          <a:p>
            <a:pPr marL="457200" indent="-457200" defTabSz="77724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Of note, in 2015 the BOC sponsored Resolution 99 “The ACR recognizes that deaths and injuries related to firearms are a major Health concern”</a:t>
            </a:r>
          </a:p>
        </p:txBody>
      </p:sp>
    </p:spTree>
    <p:extLst>
      <p:ext uri="{BB962C8B-B14F-4D97-AF65-F5344CB8AC3E}">
        <p14:creationId xmlns:p14="http://schemas.microsoft.com/office/powerpoint/2010/main" val="22689175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AD6457-8B7B-AF7B-44B0-F1E5FC16A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938" y="1307820"/>
            <a:ext cx="6155988" cy="1182927"/>
          </a:xfrm>
        </p:spPr>
        <p:txBody>
          <a:bodyPr anchor="b">
            <a:normAutofit/>
          </a:bodyPr>
          <a:lstStyle/>
          <a:p>
            <a:r>
              <a:rPr lang="en-US" sz="6000" b="1" dirty="0"/>
              <a:t>You are invited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3318E5-7624-21FE-FCB2-8605174B3D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502" y="2597682"/>
            <a:ext cx="4610053" cy="3344459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3200" dirty="0">
                <a:solidFill>
                  <a:schemeClr val="tx1">
                    <a:alpha val="80000"/>
                  </a:schemeClr>
                </a:solidFill>
              </a:rPr>
              <a:t>to reflect on today’s session and join us as </a:t>
            </a:r>
            <a:r>
              <a:rPr lang="en-US" sz="3200" b="1" dirty="0">
                <a:solidFill>
                  <a:schemeClr val="tx1">
                    <a:alpha val="80000"/>
                  </a:schemeClr>
                </a:solidFill>
              </a:rPr>
              <a:t>we advocate for our future together!</a:t>
            </a:r>
          </a:p>
          <a:p>
            <a:pPr marL="0" indent="0">
              <a:buNone/>
            </a:pPr>
            <a:endParaRPr lang="en-US" sz="8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buNone/>
            </a:pPr>
            <a:r>
              <a:rPr lang="en-US" sz="3200" dirty="0">
                <a:solidFill>
                  <a:schemeClr val="tx1">
                    <a:alpha val="80000"/>
                  </a:schemeClr>
                </a:solidFill>
              </a:rPr>
              <a:t>Thank you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2EBBE0-990B-D0DE-5087-1C474FB43A4C}"/>
              </a:ext>
            </a:extLst>
          </p:cNvPr>
          <p:cNvSpPr txBox="1"/>
          <p:nvPr/>
        </p:nvSpPr>
        <p:spPr>
          <a:xfrm>
            <a:off x="904502" y="5330047"/>
            <a:ext cx="39914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Lori Deitte, MD FACR FAAR</a:t>
            </a:r>
          </a:p>
          <a:p>
            <a:r>
              <a:rPr lang="en-US" dirty="0"/>
              <a:t>Lori.deitte@vumc.org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5315476-4606-1726-051B-8475AE958851}"/>
              </a:ext>
            </a:extLst>
          </p:cNvPr>
          <p:cNvSpPr/>
          <p:nvPr/>
        </p:nvSpPr>
        <p:spPr>
          <a:xfrm>
            <a:off x="10305143" y="1132114"/>
            <a:ext cx="1640114" cy="18142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person with her arms raised in the air&#10;&#10;Description automatically generated">
            <a:extLst>
              <a:ext uri="{FF2B5EF4-FFF2-40B4-BE49-F238E27FC236}">
                <a16:creationId xmlns:a16="http://schemas.microsoft.com/office/drawing/2014/main" id="{97B8A0A8-239D-159D-02FE-29C37223F21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05" r="2495"/>
          <a:stretch/>
        </p:blipFill>
        <p:spPr>
          <a:xfrm>
            <a:off x="5334020" y="223023"/>
            <a:ext cx="6857980" cy="6858000"/>
          </a:xfrm>
          <a:custGeom>
            <a:avLst/>
            <a:gdLst/>
            <a:ahLst/>
            <a:cxnLst/>
            <a:rect l="l" t="t" r="r" b="b"/>
            <a:pathLst>
              <a:path w="6858000" h="6858000">
                <a:moveTo>
                  <a:pt x="3429001" y="0"/>
                </a:moveTo>
                <a:cubicBezTo>
                  <a:pt x="5322784" y="0"/>
                  <a:pt x="6858000" y="1535216"/>
                  <a:pt x="6858000" y="3429001"/>
                </a:cubicBezTo>
                <a:cubicBezTo>
                  <a:pt x="6858000" y="5322785"/>
                  <a:pt x="5322784" y="6858000"/>
                  <a:pt x="3429001" y="6858000"/>
                </a:cubicBezTo>
                <a:cubicBezTo>
                  <a:pt x="1535216" y="6858000"/>
                  <a:pt x="0" y="5322785"/>
                  <a:pt x="0" y="3429001"/>
                </a:cubicBezTo>
                <a:cubicBezTo>
                  <a:pt x="0" y="1535216"/>
                  <a:pt x="1535216" y="0"/>
                  <a:pt x="3429001" y="0"/>
                </a:cubicBezTo>
                <a:close/>
              </a:path>
            </a:pathLst>
          </a:custGeom>
          <a:effectLst>
            <a:softEdge rad="1016000"/>
          </a:effectLst>
        </p:spPr>
      </p:pic>
    </p:spTree>
    <p:extLst>
      <p:ext uri="{BB962C8B-B14F-4D97-AF65-F5344CB8AC3E}">
        <p14:creationId xmlns:p14="http://schemas.microsoft.com/office/powerpoint/2010/main" val="3485423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446656-4B3D-69FE-E57C-ADDBC5C54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057" y="365125"/>
            <a:ext cx="11516264" cy="1325563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latin typeface="+mn-lt"/>
              </a:rPr>
              <a:t>Family &amp; Medical Leave Advocacy: My “Why”</a:t>
            </a:r>
          </a:p>
        </p:txBody>
      </p:sp>
      <p:sp>
        <p:nvSpPr>
          <p:cNvPr id="31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 group of people posing for a picture&#10;&#10;Description automatically generated">
            <a:extLst>
              <a:ext uri="{FF2B5EF4-FFF2-40B4-BE49-F238E27FC236}">
                <a16:creationId xmlns:a16="http://schemas.microsoft.com/office/drawing/2014/main" id="{E502F256-52DE-A294-5675-1DE01F6A31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56"/>
          <a:stretch/>
        </p:blipFill>
        <p:spPr>
          <a:xfrm>
            <a:off x="3129324" y="2422596"/>
            <a:ext cx="5145475" cy="4243388"/>
          </a:xfrm>
          <a:prstGeom prst="rect">
            <a:avLst/>
          </a:prstGeom>
        </p:spPr>
      </p:pic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18953BA1-FB7D-344D-07BA-B1EBC62D6681}"/>
              </a:ext>
            </a:extLst>
          </p:cNvPr>
          <p:cNvCxnSpPr/>
          <p:nvPr/>
        </p:nvCxnSpPr>
        <p:spPr>
          <a:xfrm>
            <a:off x="5702061" y="2347821"/>
            <a:ext cx="0" cy="1647825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42CE3BB7-2B56-1DAD-09A7-1648BCDAFBF8}"/>
              </a:ext>
            </a:extLst>
          </p:cNvPr>
          <p:cNvSpPr txBox="1"/>
          <p:nvPr/>
        </p:nvSpPr>
        <p:spPr>
          <a:xfrm>
            <a:off x="4140680" y="1941102"/>
            <a:ext cx="31227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August, first year of residency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A246E91-823C-CB5F-FC2C-19D855A71E3E}"/>
              </a:ext>
            </a:extLst>
          </p:cNvPr>
          <p:cNvCxnSpPr>
            <a:cxnSpLocks/>
          </p:cNvCxnSpPr>
          <p:nvPr/>
        </p:nvCxnSpPr>
        <p:spPr>
          <a:xfrm>
            <a:off x="2605177" y="4192437"/>
            <a:ext cx="1664899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7CDD4C45-4958-82FE-717A-892B22025E54}"/>
              </a:ext>
            </a:extLst>
          </p:cNvPr>
          <p:cNvCxnSpPr>
            <a:cxnSpLocks/>
          </p:cNvCxnSpPr>
          <p:nvPr/>
        </p:nvCxnSpPr>
        <p:spPr>
          <a:xfrm flipH="1">
            <a:off x="7263442" y="4254602"/>
            <a:ext cx="1518249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9500E17C-0D36-8326-D01B-C57BA401A164}"/>
              </a:ext>
            </a:extLst>
          </p:cNvPr>
          <p:cNvSpPr txBox="1"/>
          <p:nvPr/>
        </p:nvSpPr>
        <p:spPr>
          <a:xfrm>
            <a:off x="360761" y="3995646"/>
            <a:ext cx="2407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June, end of fellowship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D611491-F95A-042D-2B2A-8D3990ADC6DE}"/>
              </a:ext>
            </a:extLst>
          </p:cNvPr>
          <p:cNvSpPr txBox="1"/>
          <p:nvPr/>
        </p:nvSpPr>
        <p:spPr>
          <a:xfrm>
            <a:off x="8765315" y="4069936"/>
            <a:ext cx="26463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May, second year of PP</a:t>
            </a:r>
          </a:p>
        </p:txBody>
      </p:sp>
    </p:spTree>
    <p:extLst>
      <p:ext uri="{BB962C8B-B14F-4D97-AF65-F5344CB8AC3E}">
        <p14:creationId xmlns:p14="http://schemas.microsoft.com/office/powerpoint/2010/main" val="1741319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F53AC4D-0CD1-896F-E524-6DE070EAB7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9">
            <a:extLst>
              <a:ext uri="{FF2B5EF4-FFF2-40B4-BE49-F238E27FC236}">
                <a16:creationId xmlns:a16="http://schemas.microsoft.com/office/drawing/2014/main" id="{39D25A08-B425-C12E-0247-E27A95A7BE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51168B-AA5A-BC00-59C2-8E0E8E8CF2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256032"/>
            <a:ext cx="10506456" cy="1014984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l"/>
            <a:br>
              <a:rPr lang="en-US" sz="44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br>
              <a:rPr lang="en-US" sz="44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US" sz="4400" dirty="0">
                <a:latin typeface="+mn-lt"/>
              </a:rPr>
              <a:t>AAWR Advocacy</a:t>
            </a:r>
            <a:endParaRPr lang="en-US" sz="4400" kern="1200" dirty="0">
              <a:solidFill>
                <a:schemeClr val="tx1"/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21" name="Rectangle 11">
            <a:extLst>
              <a:ext uri="{FF2B5EF4-FFF2-40B4-BE49-F238E27FC236}">
                <a16:creationId xmlns:a16="http://schemas.microsoft.com/office/drawing/2014/main" id="{96682AB7-A784-5D21-C6A8-66187FBA8B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2" name="Rectangle 13">
            <a:extLst>
              <a:ext uri="{FF2B5EF4-FFF2-40B4-BE49-F238E27FC236}">
                <a16:creationId xmlns:a16="http://schemas.microsoft.com/office/drawing/2014/main" id="{8FF987DE-44D3-2762-66C1-61A10C2145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225D20-6E43-FA4B-AD6C-73BDC44735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2499909"/>
            <a:ext cx="10774680" cy="1428095"/>
          </a:xfrm>
        </p:spPr>
        <p:txBody>
          <a:bodyPr>
            <a:normAutofit/>
          </a:bodyPr>
          <a:lstStyle/>
          <a:p>
            <a:pPr defTabSz="786384">
              <a:spcBef>
                <a:spcPts val="860"/>
              </a:spcBef>
            </a:pPr>
            <a:r>
              <a:rPr lang="en-US" sz="60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Early AAWR advocacy initiatives</a:t>
            </a:r>
          </a:p>
        </p:txBody>
      </p:sp>
    </p:spTree>
    <p:extLst>
      <p:ext uri="{BB962C8B-B14F-4D97-AF65-F5344CB8AC3E}">
        <p14:creationId xmlns:p14="http://schemas.microsoft.com/office/powerpoint/2010/main" val="41040623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446656-4B3D-69FE-E57C-ADDBC5C54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>
                <a:latin typeface="+mn-lt"/>
              </a:rPr>
              <a:t>AAWR Advocacy: FML/PFML</a:t>
            </a:r>
          </a:p>
        </p:txBody>
      </p:sp>
      <p:sp>
        <p:nvSpPr>
          <p:cNvPr id="31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person, indoor, wearing, posing&#10;&#10;Description automatically generated">
            <a:extLst>
              <a:ext uri="{FF2B5EF4-FFF2-40B4-BE49-F238E27FC236}">
                <a16:creationId xmlns:a16="http://schemas.microsoft.com/office/drawing/2014/main" id="{C6BB8457-34BD-EA46-A6AA-92DA6FB1FBD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374"/>
          <a:stretch/>
        </p:blipFill>
        <p:spPr>
          <a:xfrm>
            <a:off x="1406592" y="4586484"/>
            <a:ext cx="1814078" cy="2075509"/>
          </a:xfrm>
          <a:prstGeom prst="rect">
            <a:avLst/>
          </a:prstGeom>
        </p:spPr>
      </p:pic>
      <p:pic>
        <p:nvPicPr>
          <p:cNvPr id="8" name="Picture 7" descr="A picture containing human face, person, smile, clothing&#10;&#10;Description automatically generated">
            <a:extLst>
              <a:ext uri="{FF2B5EF4-FFF2-40B4-BE49-F238E27FC236}">
                <a16:creationId xmlns:a16="http://schemas.microsoft.com/office/drawing/2014/main" id="{778C0909-25CD-8460-9735-E4715245089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9" t="3866" r="9174"/>
          <a:stretch/>
        </p:blipFill>
        <p:spPr>
          <a:xfrm>
            <a:off x="3152609" y="4586484"/>
            <a:ext cx="1588774" cy="2081906"/>
          </a:xfrm>
          <a:prstGeom prst="rect">
            <a:avLst/>
          </a:prstGeom>
        </p:spPr>
      </p:pic>
      <p:pic>
        <p:nvPicPr>
          <p:cNvPr id="10" name="Picture 9" descr="A person wearing glasses and a white coat&#10;&#10;Description automatically generated with medium confidence">
            <a:extLst>
              <a:ext uri="{FF2B5EF4-FFF2-40B4-BE49-F238E27FC236}">
                <a16:creationId xmlns:a16="http://schemas.microsoft.com/office/drawing/2014/main" id="{E8533672-34C0-B9DF-2B03-382616A1E03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17" t="5119" r="13902" b="16397"/>
          <a:stretch/>
        </p:blipFill>
        <p:spPr>
          <a:xfrm>
            <a:off x="7903812" y="4555897"/>
            <a:ext cx="1604545" cy="2106096"/>
          </a:xfrm>
          <a:prstGeom prst="rect">
            <a:avLst/>
          </a:prstGeom>
        </p:spPr>
      </p:pic>
      <p:pic>
        <p:nvPicPr>
          <p:cNvPr id="1030" name="Picture 6" descr="Kristin Porter - Assistant Professor ...">
            <a:extLst>
              <a:ext uri="{FF2B5EF4-FFF2-40B4-BE49-F238E27FC236}">
                <a16:creationId xmlns:a16="http://schemas.microsoft.com/office/drawing/2014/main" id="{5087CDE8-4B2D-2DFF-EFDB-AFF6408CD9E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27" r="10845"/>
          <a:stretch/>
        </p:blipFill>
        <p:spPr bwMode="auto">
          <a:xfrm>
            <a:off x="4728784" y="4586484"/>
            <a:ext cx="1634168" cy="2083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hoto of Candice A. Johnstone, MD, MPH">
            <a:extLst>
              <a:ext uri="{FF2B5EF4-FFF2-40B4-BE49-F238E27FC236}">
                <a16:creationId xmlns:a16="http://schemas.microsoft.com/office/drawing/2014/main" id="{CF28880E-A50F-1849-A0D7-B406BA9D80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04" t="1404" r="14028" b="17674"/>
          <a:stretch/>
        </p:blipFill>
        <p:spPr bwMode="auto">
          <a:xfrm>
            <a:off x="9298913" y="4543553"/>
            <a:ext cx="1543906" cy="2118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A person with long black hair smiling&#10;&#10;Description automatically generated with low confidence">
            <a:extLst>
              <a:ext uri="{FF2B5EF4-FFF2-40B4-BE49-F238E27FC236}">
                <a16:creationId xmlns:a16="http://schemas.microsoft.com/office/drawing/2014/main" id="{99396593-B20B-9885-20B5-1C960258ECB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47"/>
          <a:stretch/>
        </p:blipFill>
        <p:spPr>
          <a:xfrm>
            <a:off x="180" y="4568242"/>
            <a:ext cx="1466851" cy="2108591"/>
          </a:xfrm>
          <a:prstGeom prst="rect">
            <a:avLst/>
          </a:prstGeom>
        </p:spPr>
      </p:pic>
      <p:pic>
        <p:nvPicPr>
          <p:cNvPr id="16" name="Picture 15" descr="A picture containing human face, smile, person, necklace&#10;&#10;Description automatically generated">
            <a:extLst>
              <a:ext uri="{FF2B5EF4-FFF2-40B4-BE49-F238E27FC236}">
                <a16:creationId xmlns:a16="http://schemas.microsoft.com/office/drawing/2014/main" id="{1ABCCABA-4F17-13BB-5197-E1E31F6AA61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2162" y="4543554"/>
            <a:ext cx="1458346" cy="211844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C2D7447-65DB-D0D9-8894-A43846A43713}"/>
              </a:ext>
            </a:extLst>
          </p:cNvPr>
          <p:cNvSpPr txBox="1"/>
          <p:nvPr/>
        </p:nvSpPr>
        <p:spPr>
          <a:xfrm>
            <a:off x="555080" y="2055813"/>
            <a:ext cx="1151991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defTabSz="77724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2019: Paid Parental Leave in Radiology: The Time is Now (Arleo)</a:t>
            </a:r>
          </a:p>
          <a:p>
            <a:pPr marL="457200" indent="-457200" defTabSz="77724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2019-2020: SCARD, ABR, APDR and ABMS policies and statements</a:t>
            </a:r>
          </a:p>
          <a:p>
            <a:pPr marL="457200" indent="-457200" defTabSz="77724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2021: ABR Resident Leave Policy, AAWR amendment ACR Res 48 </a:t>
            </a:r>
          </a:p>
          <a:p>
            <a:pPr marL="457200" indent="-457200" defTabSz="77724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2022: AAWR ACR Resolution 13 passage</a:t>
            </a:r>
            <a:endParaRPr lang="en-US" sz="2800" dirty="0"/>
          </a:p>
          <a:p>
            <a:pPr marL="457200" indent="-457200" defTabSz="77724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034" name="Picture 10">
            <a:extLst>
              <a:ext uri="{FF2B5EF4-FFF2-40B4-BE49-F238E27FC236}">
                <a16:creationId xmlns:a16="http://schemas.microsoft.com/office/drawing/2014/main" id="{28F2C37A-9C3B-EF3F-352E-706638A899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3" r="6973" b="8213"/>
          <a:stretch/>
        </p:blipFill>
        <p:spPr bwMode="auto">
          <a:xfrm>
            <a:off x="6315038" y="4578538"/>
            <a:ext cx="1588774" cy="2098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79450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C3B20B7-83DF-1A2E-0BCB-3486E25485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653215" cy="1325563"/>
          </a:xfrm>
        </p:spPr>
        <p:txBody>
          <a:bodyPr>
            <a:normAutofit/>
          </a:bodyPr>
          <a:lstStyle/>
          <a:p>
            <a:r>
              <a:rPr lang="en-US" dirty="0">
                <a:latin typeface="+mn-lt"/>
              </a:rPr>
              <a:t>April 2022: ACR Council Passes Resolution 13!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onnsiteX0" fmla="*/ 0 w 10424160"/>
              <a:gd name="connsiteY0" fmla="*/ 0 h 18288"/>
              <a:gd name="connsiteX1" fmla="*/ 903427 w 10424160"/>
              <a:gd name="connsiteY1" fmla="*/ 0 h 18288"/>
              <a:gd name="connsiteX2" fmla="*/ 1389888 w 10424160"/>
              <a:gd name="connsiteY2" fmla="*/ 0 h 18288"/>
              <a:gd name="connsiteX3" fmla="*/ 2189074 w 10424160"/>
              <a:gd name="connsiteY3" fmla="*/ 0 h 18288"/>
              <a:gd name="connsiteX4" fmla="*/ 2675534 w 10424160"/>
              <a:gd name="connsiteY4" fmla="*/ 0 h 18288"/>
              <a:gd name="connsiteX5" fmla="*/ 3370478 w 10424160"/>
              <a:gd name="connsiteY5" fmla="*/ 0 h 18288"/>
              <a:gd name="connsiteX6" fmla="*/ 4169664 w 10424160"/>
              <a:gd name="connsiteY6" fmla="*/ 0 h 18288"/>
              <a:gd name="connsiteX7" fmla="*/ 4551883 w 10424160"/>
              <a:gd name="connsiteY7" fmla="*/ 0 h 18288"/>
              <a:gd name="connsiteX8" fmla="*/ 4934102 w 10424160"/>
              <a:gd name="connsiteY8" fmla="*/ 0 h 18288"/>
              <a:gd name="connsiteX9" fmla="*/ 5837530 w 10424160"/>
              <a:gd name="connsiteY9" fmla="*/ 0 h 18288"/>
              <a:gd name="connsiteX10" fmla="*/ 6532474 w 10424160"/>
              <a:gd name="connsiteY10" fmla="*/ 0 h 18288"/>
              <a:gd name="connsiteX11" fmla="*/ 6914693 w 10424160"/>
              <a:gd name="connsiteY11" fmla="*/ 0 h 18288"/>
              <a:gd name="connsiteX12" fmla="*/ 7609637 w 10424160"/>
              <a:gd name="connsiteY12" fmla="*/ 0 h 18288"/>
              <a:gd name="connsiteX13" fmla="*/ 8513064 w 10424160"/>
              <a:gd name="connsiteY13" fmla="*/ 0 h 18288"/>
              <a:gd name="connsiteX14" fmla="*/ 9103766 w 10424160"/>
              <a:gd name="connsiteY14" fmla="*/ 0 h 18288"/>
              <a:gd name="connsiteX15" fmla="*/ 9694469 w 10424160"/>
              <a:gd name="connsiteY15" fmla="*/ 0 h 18288"/>
              <a:gd name="connsiteX16" fmla="*/ 10424160 w 10424160"/>
              <a:gd name="connsiteY16" fmla="*/ 0 h 18288"/>
              <a:gd name="connsiteX17" fmla="*/ 10424160 w 10424160"/>
              <a:gd name="connsiteY17" fmla="*/ 18288 h 18288"/>
              <a:gd name="connsiteX18" fmla="*/ 9729216 w 10424160"/>
              <a:gd name="connsiteY18" fmla="*/ 18288 h 18288"/>
              <a:gd name="connsiteX19" fmla="*/ 8930030 w 10424160"/>
              <a:gd name="connsiteY19" fmla="*/ 18288 h 18288"/>
              <a:gd name="connsiteX20" fmla="*/ 8130845 w 10424160"/>
              <a:gd name="connsiteY20" fmla="*/ 18288 h 18288"/>
              <a:gd name="connsiteX21" fmla="*/ 7644384 w 10424160"/>
              <a:gd name="connsiteY21" fmla="*/ 18288 h 18288"/>
              <a:gd name="connsiteX22" fmla="*/ 6740957 w 10424160"/>
              <a:gd name="connsiteY22" fmla="*/ 18288 h 18288"/>
              <a:gd name="connsiteX23" fmla="*/ 6046013 w 10424160"/>
              <a:gd name="connsiteY23" fmla="*/ 18288 h 18288"/>
              <a:gd name="connsiteX24" fmla="*/ 5663794 w 10424160"/>
              <a:gd name="connsiteY24" fmla="*/ 18288 h 18288"/>
              <a:gd name="connsiteX25" fmla="*/ 4968850 w 10424160"/>
              <a:gd name="connsiteY25" fmla="*/ 18288 h 18288"/>
              <a:gd name="connsiteX26" fmla="*/ 4378147 w 10424160"/>
              <a:gd name="connsiteY26" fmla="*/ 18288 h 18288"/>
              <a:gd name="connsiteX27" fmla="*/ 3787445 w 10424160"/>
              <a:gd name="connsiteY27" fmla="*/ 18288 h 18288"/>
              <a:gd name="connsiteX28" fmla="*/ 3196742 w 10424160"/>
              <a:gd name="connsiteY28" fmla="*/ 18288 h 18288"/>
              <a:gd name="connsiteX29" fmla="*/ 2606040 w 10424160"/>
              <a:gd name="connsiteY29" fmla="*/ 18288 h 18288"/>
              <a:gd name="connsiteX30" fmla="*/ 1806854 w 10424160"/>
              <a:gd name="connsiteY30" fmla="*/ 18288 h 18288"/>
              <a:gd name="connsiteX31" fmla="*/ 1111910 w 10424160"/>
              <a:gd name="connsiteY31" fmla="*/ 18288 h 18288"/>
              <a:gd name="connsiteX32" fmla="*/ 729691 w 10424160"/>
              <a:gd name="connsiteY32" fmla="*/ 18288 h 18288"/>
              <a:gd name="connsiteX33" fmla="*/ 0 w 10424160"/>
              <a:gd name="connsiteY33" fmla="*/ 18288 h 18288"/>
              <a:gd name="connsiteX34" fmla="*/ 0 w 10424160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62ED8F-A86F-DF8D-0D8A-266C8142DE92}"/>
              </a:ext>
            </a:extLst>
          </p:cNvPr>
          <p:cNvSpPr txBox="1"/>
          <p:nvPr/>
        </p:nvSpPr>
        <p:spPr>
          <a:xfrm>
            <a:off x="954944" y="2228087"/>
            <a:ext cx="10282111" cy="66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77240">
              <a:spcAft>
                <a:spcPts val="600"/>
              </a:spcAft>
            </a:pPr>
            <a:r>
              <a:rPr lang="en-US" sz="374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Paid Family and Medical Leave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423FD90-13D0-947D-DEED-6DC1F4EDE2C5}"/>
              </a:ext>
            </a:extLst>
          </p:cNvPr>
          <p:cNvSpPr txBox="1"/>
          <p:nvPr/>
        </p:nvSpPr>
        <p:spPr>
          <a:xfrm>
            <a:off x="1926922" y="3041317"/>
            <a:ext cx="9721268" cy="1646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77240">
              <a:spcAft>
                <a:spcPts val="600"/>
              </a:spcAft>
            </a:pPr>
            <a:r>
              <a:rPr lang="en-US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ACR recommends that practices and departments </a:t>
            </a:r>
            <a:r>
              <a:rPr lang="en-US" sz="32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strive</a:t>
            </a:r>
            <a:r>
              <a:rPr lang="en-US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to provide 12 weeks paid family/medical </a:t>
            </a:r>
          </a:p>
          <a:p>
            <a:pPr defTabSz="777240">
              <a:spcAft>
                <a:spcPts val="600"/>
              </a:spcAft>
            </a:pPr>
            <a:r>
              <a:rPr lang="en-US" sz="3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leave in a 12-month period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4534005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FFE7E32-FAC4-92BD-4D1D-848DE08F54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9">
            <a:extLst>
              <a:ext uri="{FF2B5EF4-FFF2-40B4-BE49-F238E27FC236}">
                <a16:creationId xmlns:a16="http://schemas.microsoft.com/office/drawing/2014/main" id="{CB407DF1-2EC6-9712-B722-4BE2EFCBF8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8719AF-0C02-0645-7B09-3367AA044D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256032"/>
            <a:ext cx="10506456" cy="1014984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l"/>
            <a:br>
              <a:rPr lang="en-US" sz="44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br>
              <a:rPr lang="en-US" sz="440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US" sz="4400" dirty="0">
                <a:latin typeface="+mn-lt"/>
              </a:rPr>
              <a:t>AAWR Advocacy</a:t>
            </a:r>
            <a:endParaRPr lang="en-US" sz="4400" kern="1200" dirty="0">
              <a:solidFill>
                <a:schemeClr val="tx1"/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21" name="Rectangle 11">
            <a:extLst>
              <a:ext uri="{FF2B5EF4-FFF2-40B4-BE49-F238E27FC236}">
                <a16:creationId xmlns:a16="http://schemas.microsoft.com/office/drawing/2014/main" id="{65B645AD-5DE4-D95B-3CB9-D312C71488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2" name="Rectangle 13">
            <a:extLst>
              <a:ext uri="{FF2B5EF4-FFF2-40B4-BE49-F238E27FC236}">
                <a16:creationId xmlns:a16="http://schemas.microsoft.com/office/drawing/2014/main" id="{FD818C6F-9C5F-A7E1-553C-C4CABE015E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Picture 4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02FD1A2F-FB63-8BBE-5251-60BFC9B8DCF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8" t="22655" r="-1" b="33691"/>
          <a:stretch/>
        </p:blipFill>
        <p:spPr>
          <a:xfrm>
            <a:off x="0" y="1684566"/>
            <a:ext cx="12191999" cy="5307016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014FA720-EA7B-76AC-903F-6BAB1D31BA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" y="2169995"/>
            <a:ext cx="12191998" cy="1758010"/>
          </a:xfrm>
        </p:spPr>
        <p:txBody>
          <a:bodyPr>
            <a:normAutofit fontScale="92500"/>
          </a:bodyPr>
          <a:lstStyle/>
          <a:p>
            <a:pPr defTabSz="786384">
              <a:spcBef>
                <a:spcPts val="860"/>
              </a:spcBef>
            </a:pPr>
            <a:r>
              <a:rPr lang="en-US" sz="60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 huge AAWR advocacy “win”: </a:t>
            </a:r>
          </a:p>
          <a:p>
            <a:pPr defTabSz="786384">
              <a:spcBef>
                <a:spcPts val="860"/>
              </a:spcBef>
            </a:pPr>
            <a:r>
              <a:rPr lang="en-US" sz="60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celebrating the passage of Resolution 13!</a:t>
            </a:r>
          </a:p>
        </p:txBody>
      </p:sp>
    </p:spTree>
    <p:extLst>
      <p:ext uri="{BB962C8B-B14F-4D97-AF65-F5344CB8AC3E}">
        <p14:creationId xmlns:p14="http://schemas.microsoft.com/office/powerpoint/2010/main" val="14719519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C3B20B7-83DF-1A2E-0BCB-3486E25485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>
                <a:latin typeface="+mn-lt"/>
              </a:rPr>
              <a:t>2023: Formation of the AAWR Advocacy Committee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onnsiteX0" fmla="*/ 0 w 10424160"/>
              <a:gd name="connsiteY0" fmla="*/ 0 h 18288"/>
              <a:gd name="connsiteX1" fmla="*/ 903427 w 10424160"/>
              <a:gd name="connsiteY1" fmla="*/ 0 h 18288"/>
              <a:gd name="connsiteX2" fmla="*/ 1389888 w 10424160"/>
              <a:gd name="connsiteY2" fmla="*/ 0 h 18288"/>
              <a:gd name="connsiteX3" fmla="*/ 2189074 w 10424160"/>
              <a:gd name="connsiteY3" fmla="*/ 0 h 18288"/>
              <a:gd name="connsiteX4" fmla="*/ 2675534 w 10424160"/>
              <a:gd name="connsiteY4" fmla="*/ 0 h 18288"/>
              <a:gd name="connsiteX5" fmla="*/ 3370478 w 10424160"/>
              <a:gd name="connsiteY5" fmla="*/ 0 h 18288"/>
              <a:gd name="connsiteX6" fmla="*/ 4169664 w 10424160"/>
              <a:gd name="connsiteY6" fmla="*/ 0 h 18288"/>
              <a:gd name="connsiteX7" fmla="*/ 4551883 w 10424160"/>
              <a:gd name="connsiteY7" fmla="*/ 0 h 18288"/>
              <a:gd name="connsiteX8" fmla="*/ 4934102 w 10424160"/>
              <a:gd name="connsiteY8" fmla="*/ 0 h 18288"/>
              <a:gd name="connsiteX9" fmla="*/ 5837530 w 10424160"/>
              <a:gd name="connsiteY9" fmla="*/ 0 h 18288"/>
              <a:gd name="connsiteX10" fmla="*/ 6532474 w 10424160"/>
              <a:gd name="connsiteY10" fmla="*/ 0 h 18288"/>
              <a:gd name="connsiteX11" fmla="*/ 6914693 w 10424160"/>
              <a:gd name="connsiteY11" fmla="*/ 0 h 18288"/>
              <a:gd name="connsiteX12" fmla="*/ 7609637 w 10424160"/>
              <a:gd name="connsiteY12" fmla="*/ 0 h 18288"/>
              <a:gd name="connsiteX13" fmla="*/ 8513064 w 10424160"/>
              <a:gd name="connsiteY13" fmla="*/ 0 h 18288"/>
              <a:gd name="connsiteX14" fmla="*/ 9103766 w 10424160"/>
              <a:gd name="connsiteY14" fmla="*/ 0 h 18288"/>
              <a:gd name="connsiteX15" fmla="*/ 9694469 w 10424160"/>
              <a:gd name="connsiteY15" fmla="*/ 0 h 18288"/>
              <a:gd name="connsiteX16" fmla="*/ 10424160 w 10424160"/>
              <a:gd name="connsiteY16" fmla="*/ 0 h 18288"/>
              <a:gd name="connsiteX17" fmla="*/ 10424160 w 10424160"/>
              <a:gd name="connsiteY17" fmla="*/ 18288 h 18288"/>
              <a:gd name="connsiteX18" fmla="*/ 9729216 w 10424160"/>
              <a:gd name="connsiteY18" fmla="*/ 18288 h 18288"/>
              <a:gd name="connsiteX19" fmla="*/ 8930030 w 10424160"/>
              <a:gd name="connsiteY19" fmla="*/ 18288 h 18288"/>
              <a:gd name="connsiteX20" fmla="*/ 8130845 w 10424160"/>
              <a:gd name="connsiteY20" fmla="*/ 18288 h 18288"/>
              <a:gd name="connsiteX21" fmla="*/ 7644384 w 10424160"/>
              <a:gd name="connsiteY21" fmla="*/ 18288 h 18288"/>
              <a:gd name="connsiteX22" fmla="*/ 6740957 w 10424160"/>
              <a:gd name="connsiteY22" fmla="*/ 18288 h 18288"/>
              <a:gd name="connsiteX23" fmla="*/ 6046013 w 10424160"/>
              <a:gd name="connsiteY23" fmla="*/ 18288 h 18288"/>
              <a:gd name="connsiteX24" fmla="*/ 5663794 w 10424160"/>
              <a:gd name="connsiteY24" fmla="*/ 18288 h 18288"/>
              <a:gd name="connsiteX25" fmla="*/ 4968850 w 10424160"/>
              <a:gd name="connsiteY25" fmla="*/ 18288 h 18288"/>
              <a:gd name="connsiteX26" fmla="*/ 4378147 w 10424160"/>
              <a:gd name="connsiteY26" fmla="*/ 18288 h 18288"/>
              <a:gd name="connsiteX27" fmla="*/ 3787445 w 10424160"/>
              <a:gd name="connsiteY27" fmla="*/ 18288 h 18288"/>
              <a:gd name="connsiteX28" fmla="*/ 3196742 w 10424160"/>
              <a:gd name="connsiteY28" fmla="*/ 18288 h 18288"/>
              <a:gd name="connsiteX29" fmla="*/ 2606040 w 10424160"/>
              <a:gd name="connsiteY29" fmla="*/ 18288 h 18288"/>
              <a:gd name="connsiteX30" fmla="*/ 1806854 w 10424160"/>
              <a:gd name="connsiteY30" fmla="*/ 18288 h 18288"/>
              <a:gd name="connsiteX31" fmla="*/ 1111910 w 10424160"/>
              <a:gd name="connsiteY31" fmla="*/ 18288 h 18288"/>
              <a:gd name="connsiteX32" fmla="*/ 729691 w 10424160"/>
              <a:gd name="connsiteY32" fmla="*/ 18288 h 18288"/>
              <a:gd name="connsiteX33" fmla="*/ 0 w 10424160"/>
              <a:gd name="connsiteY33" fmla="*/ 18288 h 18288"/>
              <a:gd name="connsiteX34" fmla="*/ 0 w 10424160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A62ED8F-A86F-DF8D-0D8A-266C8142DE92}"/>
              </a:ext>
            </a:extLst>
          </p:cNvPr>
          <p:cNvSpPr txBox="1"/>
          <p:nvPr/>
        </p:nvSpPr>
        <p:spPr>
          <a:xfrm>
            <a:off x="954944" y="2228087"/>
            <a:ext cx="10282111" cy="66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77240">
              <a:spcAft>
                <a:spcPts val="600"/>
              </a:spcAft>
            </a:pPr>
            <a:r>
              <a:rPr lang="en-US" sz="374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Paid Family and Medical Leave Resources Webpage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423FD90-13D0-947D-DEED-6DC1F4EDE2C5}"/>
              </a:ext>
            </a:extLst>
          </p:cNvPr>
          <p:cNvSpPr txBox="1"/>
          <p:nvPr/>
        </p:nvSpPr>
        <p:spPr>
          <a:xfrm>
            <a:off x="1067112" y="3022614"/>
            <a:ext cx="10195247" cy="3708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defTabSz="77724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Webpage went live in March 2024</a:t>
            </a:r>
          </a:p>
          <a:p>
            <a:pPr marL="457200" indent="-457200" defTabSz="77724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Includes historical background, links to resources, multiple FAQs with links, tab for comments/suggestions</a:t>
            </a:r>
          </a:p>
          <a:p>
            <a:pPr marL="457200" indent="-457200" defTabSz="77724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Socializing through posting the link on organizational websites (ACR, APDR, ASNR), social media postings, webinars, announcements, and annual meetings</a:t>
            </a:r>
          </a:p>
          <a:p>
            <a:pPr marL="457200" indent="-457200" defTabSz="77724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20802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BA9688-713A-7BC8-6300-DE71AFF4B6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82282C6-C810-379F-3EB8-F2475231F8A9}"/>
              </a:ext>
            </a:extLst>
          </p:cNvPr>
          <p:cNvSpPr/>
          <p:nvPr/>
        </p:nvSpPr>
        <p:spPr>
          <a:xfrm>
            <a:off x="10305143" y="1132114"/>
            <a:ext cx="1640114" cy="18142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qr code with a white background&#10;&#10;AI-generated content may be incorrect.">
            <a:extLst>
              <a:ext uri="{FF2B5EF4-FFF2-40B4-BE49-F238E27FC236}">
                <a16:creationId xmlns:a16="http://schemas.microsoft.com/office/drawing/2014/main" id="{AC3DDE0E-83F9-7FE9-1616-0FD1737C25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4643" y="1800926"/>
            <a:ext cx="2921000" cy="2921000"/>
          </a:xfrm>
          <a:prstGeom prst="rect">
            <a:avLst/>
          </a:prstGeom>
        </p:spPr>
      </p:pic>
      <p:pic>
        <p:nvPicPr>
          <p:cNvPr id="8" name="Picture 7" descr="A close-up of a website&#10;&#10;Description automatically generated">
            <a:extLst>
              <a:ext uri="{FF2B5EF4-FFF2-40B4-BE49-F238E27FC236}">
                <a16:creationId xmlns:a16="http://schemas.microsoft.com/office/drawing/2014/main" id="{E0F043CF-A575-7596-F32B-E70A6983B9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68"/>
          <a:stretch/>
        </p:blipFill>
        <p:spPr>
          <a:xfrm>
            <a:off x="0" y="1150752"/>
            <a:ext cx="8394874" cy="422134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3073BB7-1001-1676-E869-AFA5727E9620}"/>
              </a:ext>
            </a:extLst>
          </p:cNvPr>
          <p:cNvSpPr txBox="1"/>
          <p:nvPr/>
        </p:nvSpPr>
        <p:spPr>
          <a:xfrm>
            <a:off x="440311" y="6040913"/>
            <a:ext cx="100577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4"/>
              </a:rPr>
              <a:t>https://www.aawr.org/Paid-Family/Medical-Leave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82638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17764</TotalTime>
  <Words>901</Words>
  <Application>Microsoft Macintosh PowerPoint</Application>
  <PresentationFormat>Widescreen</PresentationFormat>
  <Paragraphs>137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Aptos</vt:lpstr>
      <vt:lpstr>Arial</vt:lpstr>
      <vt:lpstr>Calibri</vt:lpstr>
      <vt:lpstr>Calibri Light</vt:lpstr>
      <vt:lpstr>Times New Roman</vt:lpstr>
      <vt:lpstr>Office Theme</vt:lpstr>
      <vt:lpstr>  AAWR Advocacy</vt:lpstr>
      <vt:lpstr>PowerPoint Presentation</vt:lpstr>
      <vt:lpstr>Family &amp; Medical Leave Advocacy: My “Why”</vt:lpstr>
      <vt:lpstr>  AAWR Advocacy</vt:lpstr>
      <vt:lpstr>AAWR Advocacy: FML/PFML</vt:lpstr>
      <vt:lpstr>April 2022: ACR Council Passes Resolution 13!</vt:lpstr>
      <vt:lpstr>  AAWR Advocacy</vt:lpstr>
      <vt:lpstr>2023: Formation of the AAWR Advocacy Committee</vt:lpstr>
      <vt:lpstr>PowerPoint Presentation</vt:lpstr>
      <vt:lpstr>  AAWR Advocacy</vt:lpstr>
      <vt:lpstr>Paid Family and Medical Leave Survey:  AAWR Advocacy Committee, ACR, and SWRO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Conclusions</vt:lpstr>
      <vt:lpstr>Presentation to the ACR Council on Tuesday!</vt:lpstr>
      <vt:lpstr>Other AAWR Advocacy Committee Activities</vt:lpstr>
      <vt:lpstr>AAWR Official Statement on PFML</vt:lpstr>
      <vt:lpstr>  AAWR Advocacy</vt:lpstr>
      <vt:lpstr>AAWR Future Directions: PFML</vt:lpstr>
      <vt:lpstr>AAWR Future Directions: Pay Equity &amp; Workforce </vt:lpstr>
      <vt:lpstr>AAWR Future Directions: Firearm Safety </vt:lpstr>
      <vt:lpstr>You are invited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Leadership Journey from the FRS to National and Academic Leadership</dc:title>
  <dc:creator>Deitte, Lori</dc:creator>
  <cp:lastModifiedBy>Jane Nelson</cp:lastModifiedBy>
  <cp:revision>9</cp:revision>
  <dcterms:created xsi:type="dcterms:W3CDTF">2023-05-26T20:09:16Z</dcterms:created>
  <dcterms:modified xsi:type="dcterms:W3CDTF">2025-05-13T21:16:34Z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92c8cef-6f2b-4af1-b4ac-d815ff795cd6_Enabled">
    <vt:lpwstr>true</vt:lpwstr>
  </property>
  <property fmtid="{D5CDD505-2E9C-101B-9397-08002B2CF9AE}" pid="3" name="MSIP_Label_792c8cef-6f2b-4af1-b4ac-d815ff795cd6_SetDate">
    <vt:lpwstr>2023-05-26T20:09:16Z</vt:lpwstr>
  </property>
  <property fmtid="{D5CDD505-2E9C-101B-9397-08002B2CF9AE}" pid="4" name="MSIP_Label_792c8cef-6f2b-4af1-b4ac-d815ff795cd6_Method">
    <vt:lpwstr>Standard</vt:lpwstr>
  </property>
  <property fmtid="{D5CDD505-2E9C-101B-9397-08002B2CF9AE}" pid="5" name="MSIP_Label_792c8cef-6f2b-4af1-b4ac-d815ff795cd6_Name">
    <vt:lpwstr>VUMC General</vt:lpwstr>
  </property>
  <property fmtid="{D5CDD505-2E9C-101B-9397-08002B2CF9AE}" pid="6" name="MSIP_Label_792c8cef-6f2b-4af1-b4ac-d815ff795cd6_SiteId">
    <vt:lpwstr>ef575030-1424-4ed8-b83c-12c533d879ab</vt:lpwstr>
  </property>
  <property fmtid="{D5CDD505-2E9C-101B-9397-08002B2CF9AE}" pid="7" name="MSIP_Label_792c8cef-6f2b-4af1-b4ac-d815ff795cd6_ActionId">
    <vt:lpwstr>6c6551b8-13e1-4bc0-9642-f8013bb0a235</vt:lpwstr>
  </property>
  <property fmtid="{D5CDD505-2E9C-101B-9397-08002B2CF9AE}" pid="8" name="MSIP_Label_792c8cef-6f2b-4af1-b4ac-d815ff795cd6_ContentBits">
    <vt:lpwstr>0</vt:lpwstr>
  </property>
</Properties>
</file>